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62.xml" ContentType="application/vnd.openxmlformats-officedocument.presentationml.slide+xml"/>
  <Override PartName="/ppt/slides/slide61.xml" ContentType="application/vnd.openxmlformats-officedocument.presentationml.slide+xml"/>
  <Override PartName="/ppt/slides/slide40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60.xml" ContentType="application/vnd.openxmlformats-officedocument.presentationml.slide+xml"/>
  <Override PartName="/ppt/slides/slide59.xml" ContentType="application/vnd.openxmlformats-officedocument.presentationml.slide+xml"/>
  <Override PartName="/ppt/slides/slide58.xml" ContentType="application/vnd.openxmlformats-officedocument.presentationml.slide+xml"/>
  <Override PartName="/ppt/slides/slide49.xml" ContentType="application/vnd.openxmlformats-officedocument.presentationml.slide+xml"/>
  <Override PartName="/ppt/slides/slide48.xml" ContentType="application/vnd.openxmlformats-officedocument.presentationml.slide+xml"/>
  <Override PartName="/ppt/slides/slide47.xml" ContentType="application/vnd.openxmlformats-officedocument.presentationml.slide+xml"/>
  <Override PartName="/ppt/slides/slide46.xml" ContentType="application/vnd.openxmlformats-officedocument.presentationml.slide+xml"/>
  <Override PartName="/ppt/slides/slide4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7.xml" ContentType="application/vnd.openxmlformats-officedocument.presentationml.slide+xml"/>
  <Override PartName="/ppt/slides/slide56.xml" ContentType="application/vnd.openxmlformats-officedocument.presentationml.slide+xml"/>
  <Override PartName="/ppt/slides/slide55.xml" ContentType="application/vnd.openxmlformats-officedocument.presentationml.slide+xml"/>
  <Override PartName="/ppt/slides/slide54.xml" ContentType="application/vnd.openxmlformats-officedocument.presentationml.slide+xml"/>
  <Override PartName="/ppt/slides/slide53.xml" ContentType="application/vnd.openxmlformats-officedocument.presentationml.slide+xml"/>
  <Override PartName="/ppt/slides/slide32.xml" ContentType="application/vnd.openxmlformats-officedocument.presentationml.slide+xml"/>
  <Override PartName="/ppt/slides/slide44.xml" ContentType="application/vnd.openxmlformats-officedocument.presentationml.slide+xml"/>
  <Override PartName="/ppt/slides/slide3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6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567" autoAdjust="0"/>
  </p:normalViewPr>
  <p:slideViewPr>
    <p:cSldViewPr snapToGrid="0">
      <p:cViewPr varScale="1">
        <p:scale>
          <a:sx n="69" d="100"/>
          <a:sy n="69" d="100"/>
        </p:scale>
        <p:origin x="-75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customXml" Target="../customXml/item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A8DC6-AB37-4BD0-80A5-ED228B8FAF48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9CCAEC-1589-4FEB-A7A6-BFA01F0078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02995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9CCAEC-1589-4FEB-A7A6-BFA01F00789C}" type="slidenum">
              <a:rPr lang="ru-RU" smtClean="0"/>
              <a:pPr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22735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FA858-F5B8-415A-9DE6-2E29BC627073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641B-FFE5-4FA3-AE6B-F76CD582AF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9007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FA858-F5B8-415A-9DE6-2E29BC627073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641B-FFE5-4FA3-AE6B-F76CD582AF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85293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FA858-F5B8-415A-9DE6-2E29BC627073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641B-FFE5-4FA3-AE6B-F76CD582AF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49843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FA858-F5B8-415A-9DE6-2E29BC627073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641B-FFE5-4FA3-AE6B-F76CD582AF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528700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FA858-F5B8-415A-9DE6-2E29BC627073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641B-FFE5-4FA3-AE6B-F76CD582AF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970132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FA858-F5B8-415A-9DE6-2E29BC627073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641B-FFE5-4FA3-AE6B-F76CD582AF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822858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FA858-F5B8-415A-9DE6-2E29BC627073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641B-FFE5-4FA3-AE6B-F76CD582AF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810278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FA858-F5B8-415A-9DE6-2E29BC627073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641B-FFE5-4FA3-AE6B-F76CD582AF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43658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FA858-F5B8-415A-9DE6-2E29BC627073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641B-FFE5-4FA3-AE6B-F76CD582AF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67171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FA858-F5B8-415A-9DE6-2E29BC627073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641B-FFE5-4FA3-AE6B-F76CD582AF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789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FA858-F5B8-415A-9DE6-2E29BC627073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641B-FFE5-4FA3-AE6B-F76CD582AF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97136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FA858-F5B8-415A-9DE6-2E29BC627073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641B-FFE5-4FA3-AE6B-F76CD582AF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74739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FA858-F5B8-415A-9DE6-2E29BC627073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641B-FFE5-4FA3-AE6B-F76CD582AF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64554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FA858-F5B8-415A-9DE6-2E29BC627073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641B-FFE5-4FA3-AE6B-F76CD582AF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924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FA858-F5B8-415A-9DE6-2E29BC627073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641B-FFE5-4FA3-AE6B-F76CD582AF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0641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FA858-F5B8-415A-9DE6-2E29BC627073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641B-FFE5-4FA3-AE6B-F76CD582AF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34884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FA858-F5B8-415A-9DE6-2E29BC627073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F17641B-FFE5-4FA3-AE6B-F76CD582AF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66010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100" y="502276"/>
            <a:ext cx="10541000" cy="1094704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3. Опасность 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применения допинга</a:t>
            </a:r>
            <a:r>
              <a:rPr lang="ru-RU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4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5100" y="1906073"/>
            <a:ext cx="9468297" cy="412241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3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1. Характеристика 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запрещенных в спорте веществ и </a:t>
            </a:r>
            <a:r>
              <a:rPr lang="ru-RU" sz="3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методов</a:t>
            </a:r>
          </a:p>
          <a:p>
            <a:pPr marL="0" indent="0" algn="just">
              <a:buNone/>
            </a:pPr>
            <a:r>
              <a:rPr lang="ru-RU" sz="3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2. Опасность 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допинга для здоровья спортсменов</a:t>
            </a:r>
          </a:p>
          <a:p>
            <a:pPr marL="0" indent="0" algn="just">
              <a:buNone/>
            </a:pPr>
            <a:r>
              <a:rPr lang="ru-RU" sz="3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Особенности применения спортивного питания и БАД</a:t>
            </a:r>
          </a:p>
          <a:p>
            <a:pPr marL="0" indent="0">
              <a:buNone/>
            </a:pPr>
            <a:r>
              <a:rPr lang="ru-RU" sz="3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4. 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Использование допинга в спорте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xmlns="" val="144984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" y="241300"/>
            <a:ext cx="11430000" cy="13843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Фармакологические, химические и механические манипуляции с биологическими жидкостями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500" y="1397000"/>
            <a:ext cx="11430000" cy="4644363"/>
          </a:xfrm>
        </p:spPr>
        <p:txBody>
          <a:bodyPr>
            <a:normAutofit lnSpcReduction="10000"/>
          </a:bodyPr>
          <a:lstStyle/>
          <a:p>
            <a:r>
              <a:rPr lang="ru-RU" sz="2800" b="1" u="sng" dirty="0"/>
              <a:t>Фармакологические, химические и механические манипуляции с биологическими жидкостями </a:t>
            </a:r>
            <a:r>
              <a:rPr lang="ru-RU" sz="2800" dirty="0"/>
              <a:t>(маскирующие средства, добавление ароматических соединений в пробы мочи, подмена проб, подавление выделения мочи почками). </a:t>
            </a:r>
            <a:endParaRPr lang="ru-RU" sz="2800" dirty="0" smtClean="0"/>
          </a:p>
          <a:p>
            <a:pPr marL="0" indent="0">
              <a:buNone/>
            </a:pPr>
            <a:endParaRPr lang="ru-RU" sz="2800" dirty="0" smtClean="0"/>
          </a:p>
          <a:p>
            <a:pPr marL="0" indent="0">
              <a:buNone/>
            </a:pPr>
            <a:r>
              <a:rPr lang="ru-RU" sz="4000" b="1" dirty="0" smtClean="0"/>
              <a:t>Следует </a:t>
            </a:r>
            <a:r>
              <a:rPr lang="ru-RU" sz="4000" b="1" dirty="0"/>
              <a:t>отметить, что среди рассмотренных классов допинга наиболее часто применяются анаболические </a:t>
            </a:r>
            <a:r>
              <a:rPr lang="ru-RU" sz="4000" b="1" dirty="0" smtClean="0"/>
              <a:t>стероиды!!!!!! 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xmlns="" val="10362203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300" y="2160589"/>
            <a:ext cx="11353800" cy="15351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b="1" dirty="0"/>
              <a:t>2.Опасность допинга для здоровья спортсменов</a:t>
            </a:r>
          </a:p>
          <a:p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xmlns="" val="2036409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406401"/>
            <a:ext cx="11328400" cy="5634962"/>
          </a:xfrm>
        </p:spPr>
        <p:txBody>
          <a:bodyPr>
            <a:normAutofit/>
          </a:bodyPr>
          <a:lstStyle/>
          <a:p>
            <a:r>
              <a:rPr lang="ru-RU" sz="2800" dirty="0"/>
              <a:t>Иногда можно услышать мнение, что современный высокотехнологичный допинг перестал быть вредным для здоровья. </a:t>
            </a:r>
            <a:endParaRPr lang="ru-RU" sz="2800" dirty="0" smtClean="0"/>
          </a:p>
          <a:p>
            <a:r>
              <a:rPr lang="ru-RU" sz="2800" dirty="0" smtClean="0"/>
              <a:t>Однако </a:t>
            </a:r>
            <a:r>
              <a:rPr lang="ru-RU" sz="2800" dirty="0"/>
              <a:t>это не так. </a:t>
            </a:r>
            <a:endParaRPr lang="ru-RU" sz="2800" dirty="0" smtClean="0"/>
          </a:p>
          <a:p>
            <a:r>
              <a:rPr lang="ru-RU" sz="2800" dirty="0" smtClean="0"/>
              <a:t>За </a:t>
            </a:r>
            <a:r>
              <a:rPr lang="ru-RU" sz="2800" dirty="0"/>
              <a:t>все приходится платить, тем более за искусственное завышение порога человеческих возможностей. </a:t>
            </a:r>
            <a:endParaRPr lang="ru-RU" sz="2800" dirty="0" smtClean="0"/>
          </a:p>
          <a:p>
            <a:r>
              <a:rPr lang="ru-RU" sz="2800" b="1" u="sng" dirty="0" smtClean="0"/>
              <a:t>Регулярное </a:t>
            </a:r>
            <a:r>
              <a:rPr lang="ru-RU" sz="2800" b="1" u="sng" dirty="0"/>
              <a:t>применение допингов вызывает нарушение функций многих физиологических систем. </a:t>
            </a:r>
            <a:endParaRPr lang="ru-RU" sz="2800" b="1" u="sng" dirty="0" smtClean="0"/>
          </a:p>
          <a:p>
            <a:r>
              <a:rPr lang="ru-RU" sz="2800" dirty="0" smtClean="0"/>
              <a:t>Многие </a:t>
            </a:r>
            <a:r>
              <a:rPr lang="ru-RU" sz="2800" dirty="0"/>
              <a:t>нарушения проявляются не сразу после использования допингов, </a:t>
            </a:r>
            <a:r>
              <a:rPr lang="ru-RU" sz="2800" b="1" u="sng" dirty="0"/>
              <a:t>а спустя 10-20 лет или в потомстве.</a:t>
            </a:r>
          </a:p>
        </p:txBody>
      </p:sp>
    </p:spTree>
    <p:extLst>
      <p:ext uri="{BB962C8B-B14F-4D97-AF65-F5344CB8AC3E}">
        <p14:creationId xmlns:p14="http://schemas.microsoft.com/office/powerpoint/2010/main" xmlns="" val="1763949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231820"/>
            <a:ext cx="11081077" cy="652958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2800" b="1" dirty="0"/>
              <a:t>1886 </a:t>
            </a:r>
            <a:r>
              <a:rPr lang="ru-RU" sz="2800" b="1" dirty="0" smtClean="0"/>
              <a:t>год</a:t>
            </a:r>
          </a:p>
          <a:p>
            <a:r>
              <a:rPr lang="ru-RU" sz="2800" b="1" u="sng" dirty="0" smtClean="0"/>
              <a:t>Первый </a:t>
            </a:r>
            <a:r>
              <a:rPr lang="ru-RU" sz="2800" b="1" u="sng" dirty="0"/>
              <a:t>смертельный случай </a:t>
            </a:r>
            <a:r>
              <a:rPr lang="ru-RU" sz="2800" dirty="0"/>
              <a:t>от применения допинга был зафиксирован в </a:t>
            </a:r>
            <a:r>
              <a:rPr lang="ru-RU" sz="2800" dirty="0" smtClean="0"/>
              <a:t>далеком, </a:t>
            </a:r>
            <a:r>
              <a:rPr lang="ru-RU" sz="2800" dirty="0"/>
              <a:t>когда английский велогонщик </a:t>
            </a:r>
            <a:r>
              <a:rPr lang="ru-RU" sz="2800" b="1" u="sng" dirty="0"/>
              <a:t>Дэвид </a:t>
            </a:r>
            <a:r>
              <a:rPr lang="ru-RU" sz="2800" b="1" u="sng" dirty="0" err="1"/>
              <a:t>Линтон</a:t>
            </a:r>
            <a:r>
              <a:rPr lang="ru-RU" sz="2800" b="1" u="sng" dirty="0"/>
              <a:t> </a:t>
            </a:r>
            <a:r>
              <a:rPr lang="ru-RU" sz="2800" dirty="0"/>
              <a:t>умер на соревнованиях во Франции от употребления </a:t>
            </a:r>
            <a:r>
              <a:rPr lang="ru-RU" sz="2800" dirty="0" smtClean="0"/>
              <a:t>чрезмерной </a:t>
            </a:r>
            <a:r>
              <a:rPr lang="ru-RU" sz="2800" dirty="0"/>
              <a:t>дозы кокаина с героином.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b="1" dirty="0"/>
              <a:t>1912 год </a:t>
            </a:r>
            <a:endParaRPr lang="ru-RU" sz="2800" b="1" dirty="0" smtClean="0"/>
          </a:p>
          <a:p>
            <a:r>
              <a:rPr lang="ru-RU" sz="2800" dirty="0" smtClean="0"/>
              <a:t>На Олимпийских </a:t>
            </a:r>
            <a:r>
              <a:rPr lang="ru-RU" sz="2800" dirty="0"/>
              <a:t>играх в Стокгольме умер марафонец от передозировки наркотического препарата;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b="1" dirty="0" smtClean="0"/>
              <a:t>1960 </a:t>
            </a:r>
            <a:r>
              <a:rPr lang="ru-RU" sz="2800" b="1" dirty="0"/>
              <a:t>год </a:t>
            </a:r>
            <a:r>
              <a:rPr lang="ru-RU" sz="2800" b="1" dirty="0" smtClean="0"/>
              <a:t> </a:t>
            </a:r>
          </a:p>
          <a:p>
            <a:r>
              <a:rPr lang="ru-RU" sz="2800" dirty="0"/>
              <a:t>В</a:t>
            </a:r>
            <a:r>
              <a:rPr lang="ru-RU" sz="2800" dirty="0" smtClean="0"/>
              <a:t>о </a:t>
            </a:r>
            <a:r>
              <a:rPr lang="ru-RU" sz="2800" dirty="0"/>
              <a:t>время велогонки умерли велогонщики </a:t>
            </a:r>
            <a:r>
              <a:rPr lang="ru-RU" sz="2800" dirty="0" err="1"/>
              <a:t>Кнуд</a:t>
            </a:r>
            <a:r>
              <a:rPr lang="ru-RU" sz="2800" dirty="0"/>
              <a:t> </a:t>
            </a:r>
            <a:r>
              <a:rPr lang="ru-RU" sz="2800" dirty="0" err="1"/>
              <a:t>Йенсен</a:t>
            </a:r>
            <a:r>
              <a:rPr lang="ru-RU" sz="2800" dirty="0"/>
              <a:t> и Дик </a:t>
            </a:r>
            <a:r>
              <a:rPr lang="ru-RU" sz="2800" dirty="0" err="1"/>
              <a:t>Ховард</a:t>
            </a:r>
            <a:r>
              <a:rPr lang="ru-RU" sz="2800" dirty="0"/>
              <a:t> (употребление </a:t>
            </a:r>
            <a:r>
              <a:rPr lang="ru-RU" sz="2800" dirty="0" err="1"/>
              <a:t>амфетаминов</a:t>
            </a:r>
            <a:r>
              <a:rPr lang="ru-RU" sz="2800" dirty="0"/>
              <a:t>);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b="1" dirty="0" smtClean="0"/>
              <a:t>1967 </a:t>
            </a:r>
            <a:r>
              <a:rPr lang="ru-RU" sz="2800" b="1" dirty="0"/>
              <a:t>год </a:t>
            </a:r>
            <a:r>
              <a:rPr lang="ru-RU" sz="2800" b="1" dirty="0" smtClean="0"/>
              <a:t> </a:t>
            </a:r>
          </a:p>
          <a:p>
            <a:r>
              <a:rPr lang="ru-RU" sz="2800" dirty="0"/>
              <a:t>В</a:t>
            </a:r>
            <a:r>
              <a:rPr lang="ru-RU" sz="2800" dirty="0" smtClean="0"/>
              <a:t>о </a:t>
            </a:r>
            <a:r>
              <a:rPr lang="ru-RU" sz="2800" dirty="0"/>
              <a:t>время велогонки </a:t>
            </a:r>
            <a:r>
              <a:rPr lang="ru-RU" sz="2800" dirty="0" err="1"/>
              <a:t>ˮТур</a:t>
            </a:r>
            <a:r>
              <a:rPr lang="ru-RU" sz="2800" dirty="0"/>
              <a:t> де Франс“ умер от передозировки </a:t>
            </a:r>
            <a:r>
              <a:rPr lang="ru-RU" sz="2800" dirty="0" err="1"/>
              <a:t>амфетаминов</a:t>
            </a:r>
            <a:r>
              <a:rPr lang="ru-RU" sz="2800" dirty="0"/>
              <a:t> Томми Симпсон;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b="1" dirty="0" smtClean="0"/>
              <a:t>1983 </a:t>
            </a:r>
            <a:r>
              <a:rPr lang="ru-RU" sz="2800" b="1" dirty="0"/>
              <a:t>год </a:t>
            </a:r>
            <a:r>
              <a:rPr lang="ru-RU" sz="2800" b="1" dirty="0" smtClean="0"/>
              <a:t> </a:t>
            </a:r>
          </a:p>
          <a:p>
            <a:r>
              <a:rPr lang="ru-RU" sz="2800" dirty="0"/>
              <a:t>В</a:t>
            </a:r>
            <a:r>
              <a:rPr lang="ru-RU" sz="2800" dirty="0" smtClean="0"/>
              <a:t>атерполист </a:t>
            </a:r>
            <a:r>
              <a:rPr lang="ru-RU" sz="2800" dirty="0"/>
              <a:t>Билли </a:t>
            </a:r>
            <a:r>
              <a:rPr lang="ru-RU" sz="2800" dirty="0" err="1"/>
              <a:t>Илвисакер</a:t>
            </a:r>
            <a:r>
              <a:rPr lang="ru-RU" sz="2800" dirty="0"/>
              <a:t> (кокаин);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b="1" dirty="0" smtClean="0"/>
              <a:t>1986 год</a:t>
            </a:r>
            <a:r>
              <a:rPr lang="ru-RU" sz="2800" dirty="0" smtClean="0"/>
              <a:t> </a:t>
            </a:r>
          </a:p>
          <a:p>
            <a:r>
              <a:rPr lang="ru-RU" sz="2800" dirty="0"/>
              <a:t>В</a:t>
            </a:r>
            <a:r>
              <a:rPr lang="ru-RU" sz="2800" dirty="0" smtClean="0"/>
              <a:t> </a:t>
            </a:r>
            <a:r>
              <a:rPr lang="ru-RU" sz="2800" dirty="0"/>
              <a:t>результате злоупотребления кокаином погиб американский баскетболист Лео Байес;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b="1" dirty="0" smtClean="0"/>
              <a:t>1987 </a:t>
            </a:r>
            <a:r>
              <a:rPr lang="ru-RU" sz="2800" b="1" dirty="0"/>
              <a:t>год </a:t>
            </a:r>
            <a:endParaRPr lang="ru-RU" sz="2800" b="1" dirty="0" smtClean="0"/>
          </a:p>
          <a:p>
            <a:r>
              <a:rPr lang="ru-RU" sz="2800" dirty="0" smtClean="0"/>
              <a:t>профессиональный </a:t>
            </a:r>
            <a:r>
              <a:rPr lang="ru-RU" sz="2800" dirty="0"/>
              <a:t>футболист Дон </a:t>
            </a:r>
            <a:r>
              <a:rPr lang="ru-RU" sz="2800" dirty="0" err="1"/>
              <a:t>Роджерс</a:t>
            </a:r>
            <a:r>
              <a:rPr lang="ru-RU" sz="2800" dirty="0"/>
              <a:t> (также злоупотребление кокаином); </a:t>
            </a:r>
            <a:endParaRPr lang="ru-RU" sz="2800" dirty="0" smtClean="0"/>
          </a:p>
          <a:p>
            <a:r>
              <a:rPr lang="ru-RU" sz="2800" dirty="0" smtClean="0"/>
              <a:t>многоборец </a:t>
            </a:r>
            <a:r>
              <a:rPr lang="ru-RU" sz="2800" dirty="0" err="1"/>
              <a:t>Беджит</a:t>
            </a:r>
            <a:r>
              <a:rPr lang="ru-RU" sz="2800" dirty="0"/>
              <a:t> </a:t>
            </a:r>
            <a:r>
              <a:rPr lang="ru-RU" sz="2800" dirty="0" err="1"/>
              <a:t>Дрессел</a:t>
            </a:r>
            <a:r>
              <a:rPr lang="ru-RU" sz="2800" dirty="0"/>
              <a:t> (анаболические стероиды); </a:t>
            </a:r>
            <a:endParaRPr lang="ru-RU" sz="2800" dirty="0" smtClean="0"/>
          </a:p>
          <a:p>
            <a:r>
              <a:rPr lang="ru-RU" sz="2800" dirty="0" smtClean="0"/>
              <a:t>культурист </a:t>
            </a:r>
            <a:r>
              <a:rPr lang="ru-RU" sz="2800" dirty="0"/>
              <a:t>Дэвид </a:t>
            </a:r>
            <a:r>
              <a:rPr lang="ru-RU" sz="2800" dirty="0" err="1"/>
              <a:t>Синг</a:t>
            </a:r>
            <a:r>
              <a:rPr lang="ru-RU" sz="2800" dirty="0"/>
              <a:t> (анаболические стероиды); </a:t>
            </a:r>
          </a:p>
        </p:txBody>
      </p:sp>
    </p:spTree>
    <p:extLst>
      <p:ext uri="{BB962C8B-B14F-4D97-AF65-F5344CB8AC3E}">
        <p14:creationId xmlns:p14="http://schemas.microsoft.com/office/powerpoint/2010/main" xmlns="" val="34016983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0457" y="669701"/>
            <a:ext cx="11075830" cy="5371661"/>
          </a:xfrm>
        </p:spPr>
        <p:txBody>
          <a:bodyPr>
            <a:noAutofit/>
          </a:bodyPr>
          <a:lstStyle/>
          <a:p>
            <a:r>
              <a:rPr lang="ru-RU" sz="3600" dirty="0"/>
              <a:t>Это далеко не полный список жертв допинга, это лишь те случаи, когда врачи смогли установить, что смерть наступила непосредственно от приема стимулятора. </a:t>
            </a:r>
            <a:endParaRPr lang="ru-RU" sz="3600" dirty="0" smtClean="0"/>
          </a:p>
          <a:p>
            <a:r>
              <a:rPr lang="ru-RU" sz="3600" b="1" u="sng" dirty="0" smtClean="0"/>
              <a:t>Не </a:t>
            </a:r>
            <a:r>
              <a:rPr lang="ru-RU" sz="3600" b="1" u="sng" dirty="0"/>
              <a:t>меньше спортсменов умерло дома, в постели, уже закончив выступления, причем болезнь казалась никак не связанной со спортивной деятельностью. </a:t>
            </a:r>
          </a:p>
        </p:txBody>
      </p:sp>
    </p:spTree>
    <p:extLst>
      <p:ext uri="{BB962C8B-B14F-4D97-AF65-F5344CB8AC3E}">
        <p14:creationId xmlns:p14="http://schemas.microsoft.com/office/powerpoint/2010/main" xmlns="" val="4584890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061" y="180305"/>
            <a:ext cx="11848564" cy="5861058"/>
          </a:xfrm>
        </p:spPr>
        <p:txBody>
          <a:bodyPr>
            <a:noAutofit/>
          </a:bodyPr>
          <a:lstStyle/>
          <a:p>
            <a:r>
              <a:rPr lang="ru-RU" sz="2800" dirty="0"/>
              <a:t>Так, например, в 1998 году весь спортивный мир потрясла </a:t>
            </a:r>
            <a:r>
              <a:rPr lang="ru-RU" sz="2800" b="1" u="sng" dirty="0"/>
              <a:t>смерть </a:t>
            </a:r>
            <a:r>
              <a:rPr lang="ru-RU" sz="2800" dirty="0"/>
              <a:t>американской бегуньи, олимпийской чемпионки в беге на 100 и 200 метров </a:t>
            </a:r>
            <a:r>
              <a:rPr lang="ru-RU" sz="2800" b="1" u="sng" dirty="0" err="1"/>
              <a:t>Флоренс</a:t>
            </a:r>
            <a:r>
              <a:rPr lang="ru-RU" sz="2800" b="1" u="sng" dirty="0"/>
              <a:t> </a:t>
            </a:r>
            <a:r>
              <a:rPr lang="ru-RU" sz="2800" b="1" u="sng" dirty="0" err="1"/>
              <a:t>Гриффитс-Джойнер</a:t>
            </a:r>
            <a:r>
              <a:rPr lang="ru-RU" sz="2800" dirty="0"/>
              <a:t>, впрочем, никогда за свою карьеру так на допинге и не попавшейся. </a:t>
            </a:r>
            <a:endParaRPr lang="ru-RU" sz="2800" dirty="0" smtClean="0"/>
          </a:p>
          <a:p>
            <a:r>
              <a:rPr lang="ru-RU" sz="2800" dirty="0" smtClean="0"/>
              <a:t>Между </a:t>
            </a:r>
            <a:r>
              <a:rPr lang="ru-RU" sz="2800" dirty="0"/>
              <a:t>тем феноменальные рекорды были установлены ничем до этого не выделявшейся американкой в далеком 1988 году, когда на Олимпиаде в Сеуле ей удалось пробежать 100 метров за </a:t>
            </a:r>
            <a:r>
              <a:rPr lang="ru-RU" sz="2800" b="1" u="sng" dirty="0"/>
              <a:t>10,49 </a:t>
            </a:r>
            <a:r>
              <a:rPr lang="ru-RU" sz="2800" b="1" u="sng" dirty="0" smtClean="0"/>
              <a:t>секунд!!! </a:t>
            </a:r>
          </a:p>
          <a:p>
            <a:r>
              <a:rPr lang="ru-RU" sz="2800" dirty="0" smtClean="0"/>
              <a:t>Подавляющее </a:t>
            </a:r>
            <a:r>
              <a:rPr lang="ru-RU" sz="2800" dirty="0"/>
              <a:t>большинство специалистов считают, что показать </a:t>
            </a:r>
            <a:r>
              <a:rPr lang="ru-RU" sz="2800" b="1" u="sng" dirty="0"/>
              <a:t>такие секунды без дополнительных стимуляторов невозможно</a:t>
            </a:r>
            <a:r>
              <a:rPr lang="ru-RU" sz="2800" dirty="0"/>
              <a:t>. </a:t>
            </a:r>
            <a:endParaRPr lang="ru-RU" sz="2800" dirty="0" smtClean="0"/>
          </a:p>
          <a:p>
            <a:r>
              <a:rPr lang="ru-RU" sz="2800" dirty="0" smtClean="0"/>
              <a:t>Кроме </a:t>
            </a:r>
            <a:r>
              <a:rPr lang="ru-RU" sz="2800" dirty="0" err="1" smtClean="0"/>
              <a:t>того,настораживает</a:t>
            </a:r>
            <a:r>
              <a:rPr lang="ru-RU" sz="2800" dirty="0" smtClean="0"/>
              <a:t> </a:t>
            </a:r>
            <a:r>
              <a:rPr lang="ru-RU" sz="2800" dirty="0"/>
              <a:t>и то, что о завершении своей карьеры </a:t>
            </a:r>
            <a:r>
              <a:rPr lang="ru-RU" sz="2800" dirty="0" err="1"/>
              <a:t>Гриффит-Джойнер</a:t>
            </a:r>
            <a:r>
              <a:rPr lang="ru-RU" sz="2800" dirty="0"/>
              <a:t> объявила сразу же после того, как Международный олимпийский комитет (МОК) ужесточил правила прохождения допинг-контроля.</a:t>
            </a:r>
          </a:p>
        </p:txBody>
      </p:sp>
    </p:spTree>
    <p:extLst>
      <p:ext uri="{BB962C8B-B14F-4D97-AF65-F5344CB8AC3E}">
        <p14:creationId xmlns:p14="http://schemas.microsoft.com/office/powerpoint/2010/main" xmlns="" val="39741582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0456" y="257577"/>
            <a:ext cx="9003546" cy="953037"/>
          </a:xfrm>
        </p:spPr>
        <p:txBody>
          <a:bodyPr>
            <a:normAutofit/>
          </a:bodyPr>
          <a:lstStyle/>
          <a:p>
            <a:r>
              <a:rPr lang="ru-RU" b="1" dirty="0" smtClean="0"/>
              <a:t>Стимуляторы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0456" y="1017431"/>
            <a:ext cx="11269014" cy="5023931"/>
          </a:xfrm>
        </p:spPr>
        <p:txBody>
          <a:bodyPr>
            <a:noAutofit/>
          </a:bodyPr>
          <a:lstStyle/>
          <a:p>
            <a:r>
              <a:rPr lang="ru-RU" sz="3200" dirty="0"/>
              <a:t>Большинство стимуляторов обладает побочными эффектами, зависящими от дозы: </a:t>
            </a:r>
            <a:r>
              <a:rPr lang="ru-RU" sz="3200" b="1" u="sng" dirty="0"/>
              <a:t>угнетение дыхания и риск скоропостижной смерти. </a:t>
            </a:r>
            <a:endParaRPr lang="ru-RU" sz="3200" b="1" u="sng" dirty="0" smtClean="0"/>
          </a:p>
          <a:p>
            <a:r>
              <a:rPr lang="ru-RU" sz="3200" dirty="0" smtClean="0"/>
              <a:t>Использование </a:t>
            </a:r>
            <a:r>
              <a:rPr lang="ru-RU" sz="3200" dirty="0"/>
              <a:t>стимуляторов может стать причиной того, что со спортсменом в результате </a:t>
            </a:r>
            <a:r>
              <a:rPr lang="ru-RU" sz="3200" b="1" u="sng" dirty="0"/>
              <a:t>неадекватной оценки ситуации может произойти несчастный случай. </a:t>
            </a:r>
            <a:endParaRPr lang="ru-RU" sz="3200" b="1" u="sng" dirty="0" smtClean="0"/>
          </a:p>
          <a:p>
            <a:r>
              <a:rPr lang="ru-RU" sz="3200" dirty="0" smtClean="0"/>
              <a:t>Кроме </a:t>
            </a:r>
            <a:r>
              <a:rPr lang="ru-RU" sz="3200" dirty="0"/>
              <a:t>того, злоупотребление стимуляторами приводит к </a:t>
            </a:r>
            <a:r>
              <a:rPr lang="ru-RU" sz="3200" b="1" u="sng" dirty="0"/>
              <a:t>лекарственной зависимости.</a:t>
            </a:r>
          </a:p>
        </p:txBody>
      </p:sp>
    </p:spTree>
    <p:extLst>
      <p:ext uri="{BB962C8B-B14F-4D97-AF65-F5344CB8AC3E}">
        <p14:creationId xmlns:p14="http://schemas.microsoft.com/office/powerpoint/2010/main" xmlns="" val="29775130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425" y="373488"/>
            <a:ext cx="9106577" cy="824248"/>
          </a:xfrm>
        </p:spPr>
        <p:txBody>
          <a:bodyPr/>
          <a:lstStyle/>
          <a:p>
            <a:r>
              <a:rPr lang="ru-RU" b="1" dirty="0" smtClean="0"/>
              <a:t>Наркотики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425" y="1197737"/>
            <a:ext cx="10354614" cy="4843626"/>
          </a:xfrm>
        </p:spPr>
        <p:txBody>
          <a:bodyPr>
            <a:normAutofit/>
          </a:bodyPr>
          <a:lstStyle/>
          <a:p>
            <a:r>
              <a:rPr lang="ru-RU" sz="3600" dirty="0"/>
              <a:t>Наркотики </a:t>
            </a:r>
            <a:r>
              <a:rPr lang="ru-RU" sz="3600" b="1" u="sng" dirty="0"/>
              <a:t>увеличивают болевой порог </a:t>
            </a:r>
            <a:r>
              <a:rPr lang="ru-RU" sz="3600" dirty="0"/>
              <a:t>настолько, что спортсмену </a:t>
            </a:r>
            <a:r>
              <a:rPr lang="ru-RU" sz="3600" b="1" u="sng" dirty="0"/>
              <a:t>не удается распознать, насколько серьезна травма. </a:t>
            </a:r>
            <a:endParaRPr lang="ru-RU" sz="3600" b="1" u="sng" dirty="0" smtClean="0"/>
          </a:p>
          <a:p>
            <a:r>
              <a:rPr lang="ru-RU" sz="3600" dirty="0" smtClean="0"/>
              <a:t>Вызывают </a:t>
            </a:r>
            <a:r>
              <a:rPr lang="ru-RU" sz="3600" dirty="0"/>
              <a:t>очень </a:t>
            </a:r>
            <a:r>
              <a:rPr lang="ru-RU" sz="3600" b="1" u="sng" dirty="0"/>
              <a:t>быстрое привыкание, </a:t>
            </a:r>
            <a:r>
              <a:rPr lang="ru-RU" sz="3600" dirty="0"/>
              <a:t>ведущее к </a:t>
            </a:r>
            <a:r>
              <a:rPr lang="ru-RU" sz="3600" b="1" u="sng" dirty="0"/>
              <a:t>тяжелейшей зависимости. </a:t>
            </a:r>
          </a:p>
        </p:txBody>
      </p:sp>
    </p:spTree>
    <p:extLst>
      <p:ext uri="{BB962C8B-B14F-4D97-AF65-F5344CB8AC3E}">
        <p14:creationId xmlns:p14="http://schemas.microsoft.com/office/powerpoint/2010/main" xmlns="" val="11068860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4699" y="399246"/>
            <a:ext cx="9029303" cy="914400"/>
          </a:xfrm>
        </p:spPr>
        <p:txBody>
          <a:bodyPr/>
          <a:lstStyle/>
          <a:p>
            <a:r>
              <a:rPr lang="ru-RU" b="1" dirty="0" smtClean="0"/>
              <a:t>Бета-блокаторы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4699" y="1094704"/>
            <a:ext cx="11269014" cy="4817869"/>
          </a:xfrm>
        </p:spPr>
        <p:txBody>
          <a:bodyPr>
            <a:normAutofit/>
          </a:bodyPr>
          <a:lstStyle/>
          <a:p>
            <a:r>
              <a:rPr lang="ru-RU" sz="4400" dirty="0"/>
              <a:t>Бета-блокаторы </a:t>
            </a:r>
            <a:r>
              <a:rPr lang="ru-RU" sz="4400" b="1" u="sng" dirty="0"/>
              <a:t>повышают утомляемость и снижают выносливость.</a:t>
            </a:r>
          </a:p>
        </p:txBody>
      </p:sp>
    </p:spTree>
    <p:extLst>
      <p:ext uri="{BB962C8B-B14F-4D97-AF65-F5344CB8AC3E}">
        <p14:creationId xmlns:p14="http://schemas.microsoft.com/office/powerpoint/2010/main" xmlns="" val="20444002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668" y="334851"/>
            <a:ext cx="9132334" cy="759853"/>
          </a:xfrm>
        </p:spPr>
        <p:txBody>
          <a:bodyPr/>
          <a:lstStyle/>
          <a:p>
            <a:r>
              <a:rPr lang="ru-RU" b="1" dirty="0" smtClean="0"/>
              <a:t>Анаболические стероиды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7729" y="1223493"/>
            <a:ext cx="11088709" cy="4817869"/>
          </a:xfrm>
        </p:spPr>
        <p:txBody>
          <a:bodyPr>
            <a:normAutofit/>
          </a:bodyPr>
          <a:lstStyle/>
          <a:p>
            <a:r>
              <a:rPr lang="ru-RU" sz="3200" dirty="0"/>
              <a:t>Побочное вредоносное действие анаболических стероидов </a:t>
            </a:r>
            <a:r>
              <a:rPr lang="ru-RU" sz="3200" b="1" u="sng" dirty="0"/>
              <a:t>чрезвычайно разнообразно и </a:t>
            </a:r>
            <a:r>
              <a:rPr lang="ru-RU" sz="3200" b="1" u="sng" dirty="0" smtClean="0"/>
              <a:t>опасно!!! </a:t>
            </a:r>
          </a:p>
          <a:p>
            <a:r>
              <a:rPr lang="ru-RU" sz="3200" dirty="0" smtClean="0"/>
              <a:t>Встречавшиеся </a:t>
            </a:r>
            <a:r>
              <a:rPr lang="ru-RU" sz="3200" dirty="0"/>
              <a:t>ранее в специальной литературе утверждения о безвредном применении анаболических стероидов были основаны на результатах отдельных исследований, проводившихся в течение короткого промежутка времени и оказались неправильными. </a:t>
            </a:r>
          </a:p>
        </p:txBody>
      </p:sp>
    </p:spTree>
    <p:extLst>
      <p:ext uri="{BB962C8B-B14F-4D97-AF65-F5344CB8AC3E}">
        <p14:creationId xmlns:p14="http://schemas.microsoft.com/office/powerpoint/2010/main" xmlns="" val="2994376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362200"/>
            <a:ext cx="10358966" cy="1676400"/>
          </a:xfrm>
        </p:spPr>
        <p:txBody>
          <a:bodyPr>
            <a:noAutofit/>
          </a:bodyPr>
          <a:lstStyle/>
          <a:p>
            <a:r>
              <a:rPr lang="ru-RU" sz="4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 Характеристика запрещенных в спорте веществ и методов</a:t>
            </a:r>
            <a:br>
              <a:rPr lang="ru-RU" sz="4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4400" b="1" dirty="0">
                <a:solidFill>
                  <a:schemeClr val="tx1"/>
                </a:solidFill>
              </a:rPr>
              <a:t/>
            </a:r>
            <a:br>
              <a:rPr lang="ru-RU" sz="4400" b="1" dirty="0">
                <a:solidFill>
                  <a:schemeClr val="tx1"/>
                </a:solidFill>
              </a:rPr>
            </a:br>
            <a:endParaRPr lang="ru-RU" sz="4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19407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1820" y="399245"/>
            <a:ext cx="11217498" cy="5642117"/>
          </a:xfrm>
        </p:spPr>
        <p:txBody>
          <a:bodyPr>
            <a:normAutofit/>
          </a:bodyPr>
          <a:lstStyle/>
          <a:p>
            <a:r>
              <a:rPr lang="ru-RU" sz="2800" dirty="0"/>
              <a:t>Сейчас полностью доказано, что при любом использовании анаболических стероидов, даже в небольших дозах и в течение коротких промежутков времени, следует говорить об </a:t>
            </a:r>
            <a:r>
              <a:rPr lang="ru-RU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абсолютной вредности применения данных препаратов, большей или меньшей. </a:t>
            </a:r>
            <a:endParaRPr lang="ru-RU" sz="28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dirty="0" smtClean="0"/>
              <a:t>Анаболики </a:t>
            </a:r>
            <a:r>
              <a:rPr lang="ru-RU" sz="2800" b="1" u="sng" dirty="0"/>
              <a:t>всегда причиняют определенный ущерб здоровью атлета. </a:t>
            </a:r>
            <a:endParaRPr lang="ru-RU" sz="2800" b="1" u="sng" dirty="0" smtClean="0"/>
          </a:p>
          <a:p>
            <a:r>
              <a:rPr lang="ru-RU" sz="2800" dirty="0" smtClean="0"/>
              <a:t>Ряд </a:t>
            </a:r>
            <a:r>
              <a:rPr lang="ru-RU" sz="2800" dirty="0"/>
              <a:t>исследований указывает на возможность появления многих </a:t>
            </a:r>
            <a:r>
              <a:rPr lang="ru-RU" sz="2800" b="1" u="sng" dirty="0" smtClean="0"/>
              <a:t>негативных последствий через 15-20 лет </a:t>
            </a:r>
            <a:r>
              <a:rPr lang="ru-RU" sz="2800" dirty="0" smtClean="0"/>
              <a:t>после </a:t>
            </a:r>
            <a:r>
              <a:rPr lang="ru-RU" sz="2800" dirty="0"/>
              <a:t>окончания приема препаратов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5153349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9244" y="321973"/>
            <a:ext cx="11513714" cy="56936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/>
              <a:t>Характер проявлений </a:t>
            </a:r>
            <a:r>
              <a:rPr lang="ru-RU" sz="2800" b="1" u="sng" dirty="0"/>
              <a:t>побочного действия </a:t>
            </a:r>
            <a:r>
              <a:rPr lang="ru-RU" sz="2800" dirty="0"/>
              <a:t>анаболических стероидов в существенной степени зависит от ряда </a:t>
            </a:r>
            <a:r>
              <a:rPr lang="ru-RU" sz="2800" b="1" u="sng" dirty="0"/>
              <a:t>факторов, </a:t>
            </a:r>
            <a:r>
              <a:rPr lang="ru-RU" sz="2800" dirty="0"/>
              <a:t>среди которых наиболее важными являются: </a:t>
            </a:r>
            <a:endParaRPr lang="ru-RU" sz="2800" dirty="0" smtClean="0"/>
          </a:p>
          <a:p>
            <a:r>
              <a:rPr lang="ru-RU" sz="2800" dirty="0" smtClean="0"/>
              <a:t>индивидуальная </a:t>
            </a:r>
            <a:r>
              <a:rPr lang="ru-RU" sz="2800" dirty="0"/>
              <a:t>реакция на препарат; </a:t>
            </a:r>
            <a:endParaRPr lang="ru-RU" sz="2800" dirty="0" smtClean="0"/>
          </a:p>
          <a:p>
            <a:r>
              <a:rPr lang="ru-RU" sz="2800" dirty="0" smtClean="0"/>
              <a:t>половые </a:t>
            </a:r>
            <a:r>
              <a:rPr lang="ru-RU" sz="2800" dirty="0"/>
              <a:t>и возрастные отличия; </a:t>
            </a:r>
            <a:endParaRPr lang="ru-RU" sz="2800" dirty="0" smtClean="0"/>
          </a:p>
          <a:p>
            <a:r>
              <a:rPr lang="ru-RU" sz="2800" dirty="0" smtClean="0"/>
              <a:t>наличие </a:t>
            </a:r>
            <a:r>
              <a:rPr lang="ru-RU" sz="2800" dirty="0"/>
              <a:t>острых или хронических заболеваний; </a:t>
            </a:r>
            <a:endParaRPr lang="ru-RU" sz="2800" dirty="0" smtClean="0"/>
          </a:p>
          <a:p>
            <a:r>
              <a:rPr lang="ru-RU" sz="2800" dirty="0" smtClean="0"/>
              <a:t>величина </a:t>
            </a:r>
            <a:r>
              <a:rPr lang="ru-RU" sz="2800" dirty="0"/>
              <a:t>дозы; </a:t>
            </a:r>
            <a:endParaRPr lang="ru-RU" sz="2800" dirty="0" smtClean="0"/>
          </a:p>
          <a:p>
            <a:r>
              <a:rPr lang="ru-RU" sz="2800" dirty="0" smtClean="0"/>
              <a:t>длительность </a:t>
            </a:r>
            <a:r>
              <a:rPr lang="ru-RU" sz="2800" dirty="0"/>
              <a:t>приема препарата.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Особенно </a:t>
            </a:r>
            <a:r>
              <a:rPr lang="ru-RU" sz="2800" dirty="0"/>
              <a:t>быстро развиваются и оказываются более выраженными </a:t>
            </a:r>
            <a:r>
              <a:rPr lang="ru-RU" sz="2800" b="1" u="sng" dirty="0"/>
              <a:t>отрицательные побочные эффекты </a:t>
            </a:r>
            <a:r>
              <a:rPr lang="ru-RU" sz="2800" dirty="0"/>
              <a:t>приема анаболических стероидов </a:t>
            </a:r>
            <a:r>
              <a:rPr lang="ru-RU" sz="2800" b="1" u="sng" dirty="0"/>
              <a:t>у детей </a:t>
            </a:r>
            <a:r>
              <a:rPr lang="ru-RU" sz="2800" b="1" u="sng" dirty="0" smtClean="0"/>
              <a:t>и </a:t>
            </a:r>
            <a:r>
              <a:rPr lang="ru-RU" sz="2800" b="1" u="sng" dirty="0"/>
              <a:t>подростков. </a:t>
            </a:r>
            <a:endParaRPr lang="ru-RU" sz="2800" b="1" u="sng" dirty="0" smtClean="0"/>
          </a:p>
          <a:p>
            <a:r>
              <a:rPr lang="ru-RU" sz="2800" dirty="0" smtClean="0"/>
              <a:t>Очень </a:t>
            </a:r>
            <a:r>
              <a:rPr lang="ru-RU" sz="2800" dirty="0"/>
              <a:t>велико их </a:t>
            </a:r>
            <a:r>
              <a:rPr lang="ru-RU" sz="2800" b="1" dirty="0"/>
              <a:t>негативное влияние на женский </a:t>
            </a:r>
            <a:r>
              <a:rPr lang="ru-RU" sz="2800" b="1" dirty="0" smtClean="0"/>
              <a:t>организм!!!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xmlns="" val="28565039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062" y="244699"/>
            <a:ext cx="11062952" cy="5796663"/>
          </a:xfrm>
        </p:spPr>
        <p:txBody>
          <a:bodyPr>
            <a:normAutofit/>
          </a:bodyPr>
          <a:lstStyle/>
          <a:p>
            <a:r>
              <a:rPr lang="ru-RU" sz="2800" dirty="0"/>
              <a:t>Многие спортсмены для получения </a:t>
            </a:r>
            <a:r>
              <a:rPr lang="ru-RU" sz="2800" b="1" u="sng" dirty="0"/>
              <a:t>максимального эффекта </a:t>
            </a:r>
            <a:r>
              <a:rPr lang="ru-RU" sz="2800" dirty="0"/>
              <a:t>от применения допинга и уменьшения вероятности выявления его при допинг-контроле, используют так называемый </a:t>
            </a:r>
            <a:r>
              <a:rPr lang="ru-RU" sz="2800" b="1" u="sng" dirty="0" err="1"/>
              <a:t>ˮstaking</a:t>
            </a:r>
            <a:r>
              <a:rPr lang="ru-RU" sz="2800" b="1" u="sng" dirty="0"/>
              <a:t>“ – режим </a:t>
            </a:r>
            <a:r>
              <a:rPr lang="ru-RU" sz="2800" dirty="0"/>
              <a:t>приема анаболических стероидов, который заключается в постепенном изменении дозы препарата и чередовании видов конкретных лекарственных форм на протяжении курса, а также комбинировании анаболических стероидов с препаратами других групп (в первую очередь с тестостероном и диуретиками). </a:t>
            </a:r>
            <a:endParaRPr lang="ru-RU" sz="2800" dirty="0" smtClean="0"/>
          </a:p>
          <a:p>
            <a:r>
              <a:rPr lang="ru-RU" sz="2800" dirty="0" smtClean="0"/>
              <a:t>Показано</a:t>
            </a:r>
            <a:r>
              <a:rPr lang="ru-RU" sz="2800" dirty="0"/>
              <a:t>, что применение таких схем приема анаболических стероидов может приводить </a:t>
            </a:r>
            <a:r>
              <a:rPr lang="ru-RU" sz="2800" b="1" u="sng" dirty="0"/>
              <a:t>еще более неблагоприятным последствиям</a:t>
            </a:r>
            <a:r>
              <a:rPr lang="ru-RU" sz="2800" dirty="0"/>
              <a:t>, чем при использовании отдельных препаратов. </a:t>
            </a:r>
          </a:p>
        </p:txBody>
      </p:sp>
    </p:spTree>
    <p:extLst>
      <p:ext uri="{BB962C8B-B14F-4D97-AF65-F5344CB8AC3E}">
        <p14:creationId xmlns:p14="http://schemas.microsoft.com/office/powerpoint/2010/main" xmlns="" val="40703880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425" y="206062"/>
            <a:ext cx="10573555" cy="746975"/>
          </a:xfrm>
        </p:spPr>
        <p:txBody>
          <a:bodyPr/>
          <a:lstStyle/>
          <a:p>
            <a:r>
              <a:rPr lang="ru-RU" b="1" dirty="0"/>
              <a:t>Патология печени и желчевыводящих путей.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0456" y="1081825"/>
            <a:ext cx="11114468" cy="5525037"/>
          </a:xfrm>
        </p:spPr>
        <p:txBody>
          <a:bodyPr>
            <a:normAutofit/>
          </a:bodyPr>
          <a:lstStyle/>
          <a:p>
            <a:r>
              <a:rPr lang="ru-RU" sz="2400" dirty="0"/>
              <a:t>В результате проведенных обследований было обнаружено, что до 80 % спортсменов, принимавших анаболические стероиды, страдают </a:t>
            </a:r>
            <a:r>
              <a:rPr lang="ru-RU" sz="2400" b="1" u="sng" dirty="0"/>
              <a:t>нарушениями функций печени. </a:t>
            </a:r>
            <a:endParaRPr lang="ru-RU" sz="2400" b="1" u="sng" dirty="0" smtClean="0"/>
          </a:p>
          <a:p>
            <a:r>
              <a:rPr lang="ru-RU" sz="2400" dirty="0" smtClean="0"/>
              <a:t>Применение </a:t>
            </a:r>
            <a:r>
              <a:rPr lang="ru-RU" sz="2400" dirty="0" err="1"/>
              <a:t>таблетированных</a:t>
            </a:r>
            <a:r>
              <a:rPr lang="ru-RU" sz="2400" dirty="0"/>
              <a:t> форм анаболических стероидов может приводить к </a:t>
            </a:r>
            <a:r>
              <a:rPr lang="ru-RU" sz="2400" b="1" u="sng" dirty="0"/>
              <a:t>нарушению антитоксической и выделительной функций печени и развитию гепатита. </a:t>
            </a:r>
            <a:endParaRPr lang="ru-RU" sz="2400" b="1" u="sng" dirty="0" smtClean="0"/>
          </a:p>
          <a:p>
            <a:r>
              <a:rPr lang="ru-RU" sz="2400" dirty="0" smtClean="0"/>
              <a:t>Продолжительный </a:t>
            </a:r>
            <a:r>
              <a:rPr lang="ru-RU" sz="2400" dirty="0"/>
              <a:t>прием анаболических стероидов приводит к </a:t>
            </a:r>
            <a:r>
              <a:rPr lang="ru-RU" sz="2400" b="1" u="sng" dirty="0"/>
              <a:t>закупорке желчных путей, желтухе</a:t>
            </a:r>
            <a:r>
              <a:rPr lang="ru-RU" sz="2400" dirty="0"/>
              <a:t>, причем были отмечены даже </a:t>
            </a:r>
            <a:r>
              <a:rPr lang="ru-RU" sz="2400" b="1" u="sng" dirty="0"/>
              <a:t>смертельные случаи. </a:t>
            </a:r>
            <a:endParaRPr lang="ru-RU" sz="2400" b="1" u="sng" dirty="0" smtClean="0"/>
          </a:p>
          <a:p>
            <a:r>
              <a:rPr lang="ru-RU" sz="2400" dirty="0" smtClean="0"/>
              <a:t>Имеется </a:t>
            </a:r>
            <a:r>
              <a:rPr lang="ru-RU" sz="2400" dirty="0"/>
              <a:t>значительное число данных, свидетельствующих о возникновении </a:t>
            </a:r>
            <a:r>
              <a:rPr lang="ru-RU" sz="2400" b="1" u="sng" dirty="0"/>
              <a:t>онкологических заболеваний печени </a:t>
            </a:r>
            <a:r>
              <a:rPr lang="ru-RU" sz="2400" dirty="0"/>
              <a:t>при длительном приеме анаболиков. </a:t>
            </a:r>
          </a:p>
        </p:txBody>
      </p:sp>
    </p:spTree>
    <p:extLst>
      <p:ext uri="{BB962C8B-B14F-4D97-AF65-F5344CB8AC3E}">
        <p14:creationId xmlns:p14="http://schemas.microsoft.com/office/powerpoint/2010/main" xmlns="" val="503893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1820" y="450761"/>
            <a:ext cx="9042182" cy="811369"/>
          </a:xfrm>
        </p:spPr>
        <p:txBody>
          <a:bodyPr/>
          <a:lstStyle/>
          <a:p>
            <a:r>
              <a:rPr lang="ru-RU" b="1" dirty="0" smtClean="0"/>
              <a:t>Влияние на мочеполовую систему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7729" y="1262131"/>
            <a:ext cx="10959922" cy="477923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У </a:t>
            </a:r>
            <a:r>
              <a:rPr lang="ru-RU" sz="3600" dirty="0"/>
              <a:t>людей, длительно принимавших анаболические стероиды возможно развитие </a:t>
            </a:r>
            <a:r>
              <a:rPr lang="ru-RU" sz="3600" b="1" u="sng" dirty="0" smtClean="0"/>
              <a:t>опухолей почек, отложение </a:t>
            </a:r>
            <a:r>
              <a:rPr lang="ru-RU" sz="3600" b="1" u="sng" dirty="0"/>
              <a:t>камней и нарушение </a:t>
            </a:r>
            <a:r>
              <a:rPr lang="ru-RU" sz="3600" b="1" u="sng" dirty="0" smtClean="0"/>
              <a:t>процесса </a:t>
            </a:r>
            <a:r>
              <a:rPr lang="ru-RU" sz="3600" b="1" u="sng" dirty="0"/>
              <a:t>образования мочи. </a:t>
            </a:r>
          </a:p>
        </p:txBody>
      </p:sp>
    </p:spTree>
    <p:extLst>
      <p:ext uri="{BB962C8B-B14F-4D97-AF65-F5344CB8AC3E}">
        <p14:creationId xmlns:p14="http://schemas.microsoft.com/office/powerpoint/2010/main" xmlns="" val="42070263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183" y="231820"/>
            <a:ext cx="9080819" cy="656822"/>
          </a:xfrm>
        </p:spPr>
        <p:txBody>
          <a:bodyPr/>
          <a:lstStyle/>
          <a:p>
            <a:r>
              <a:rPr lang="ru-RU" b="1" dirty="0" smtClean="0"/>
              <a:t>Эндокринная система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1971" y="888642"/>
            <a:ext cx="11745533" cy="5152721"/>
          </a:xfrm>
        </p:spPr>
        <p:txBody>
          <a:bodyPr>
            <a:noAutofit/>
          </a:bodyPr>
          <a:lstStyle/>
          <a:p>
            <a:r>
              <a:rPr lang="ru-RU" sz="2400" dirty="0" smtClean="0"/>
              <a:t>Анаболические стероиды способствуют </a:t>
            </a:r>
            <a:r>
              <a:rPr lang="ru-RU" sz="2400" dirty="0"/>
              <a:t>развитию нарушений в эндокринной системе, особенно </a:t>
            </a:r>
            <a:r>
              <a:rPr lang="ru-RU" sz="2400" b="1" u="sng" dirty="0"/>
              <a:t>негативно влияя на углеводный и жировой обмен. </a:t>
            </a:r>
            <a:endParaRPr lang="ru-RU" sz="2400" b="1" u="sng" dirty="0" smtClean="0"/>
          </a:p>
          <a:p>
            <a:r>
              <a:rPr lang="ru-RU" sz="2400" dirty="0" smtClean="0"/>
              <a:t>Прием </a:t>
            </a:r>
            <a:r>
              <a:rPr lang="ru-RU" sz="2400" dirty="0"/>
              <a:t>тестостерона взрослыми мужчинами </a:t>
            </a:r>
            <a:r>
              <a:rPr lang="ru-RU" sz="2400" b="1" u="sng" dirty="0"/>
              <a:t>снижает секрецию собственного гормона. </a:t>
            </a:r>
            <a:endParaRPr lang="ru-RU" sz="2400" b="1" u="sng" dirty="0" smtClean="0"/>
          </a:p>
          <a:p>
            <a:r>
              <a:rPr lang="ru-RU" sz="2400" dirty="0" smtClean="0"/>
              <a:t>При </a:t>
            </a:r>
            <a:r>
              <a:rPr lang="ru-RU" sz="2400" dirty="0"/>
              <a:t>длительном приеме анаболических стероидов развивается </a:t>
            </a:r>
            <a:r>
              <a:rPr lang="ru-RU" sz="2400" b="1" u="sng" dirty="0"/>
              <a:t>атрофия яичек, подавление сперматогенеза, снижение количества </a:t>
            </a:r>
            <a:r>
              <a:rPr lang="ru-RU" sz="2400" b="1" u="sng" dirty="0" smtClean="0"/>
              <a:t>спермы</a:t>
            </a:r>
            <a:r>
              <a:rPr lang="ru-RU" sz="2400" b="1" u="sng" dirty="0"/>
              <a:t>, </a:t>
            </a:r>
            <a:r>
              <a:rPr lang="ru-RU" sz="2400" b="1" u="sng" dirty="0" err="1"/>
              <a:t>ˮиндекса</a:t>
            </a:r>
            <a:r>
              <a:rPr lang="ru-RU" sz="2400" b="1" u="sng" dirty="0"/>
              <a:t> рождаемости“, изменение полового чувства и т.д. </a:t>
            </a:r>
            <a:endParaRPr lang="ru-RU" sz="2400" b="1" u="sng" dirty="0" smtClean="0"/>
          </a:p>
          <a:p>
            <a:r>
              <a:rPr lang="ru-RU" sz="2400" dirty="0" smtClean="0"/>
              <a:t>Причем </a:t>
            </a:r>
            <a:r>
              <a:rPr lang="ru-RU" sz="2400" dirty="0"/>
              <a:t>для восстановления нормального уровня сперматогенеза требуется 6 и более месяцев, а при длительном приеме стероидов, эти </a:t>
            </a:r>
            <a:r>
              <a:rPr lang="ru-RU" sz="2400" b="1" u="sng" dirty="0"/>
              <a:t>изменения могут стать стойкими, и даже необратимыми. </a:t>
            </a:r>
            <a:endParaRPr lang="ru-RU" sz="2400" b="1" u="sng" dirty="0" smtClean="0"/>
          </a:p>
          <a:p>
            <a:r>
              <a:rPr lang="ru-RU" sz="2400" dirty="0" smtClean="0"/>
              <a:t>У </a:t>
            </a:r>
            <a:r>
              <a:rPr lang="ru-RU" sz="2400" dirty="0"/>
              <a:t>мужчин прием анаболических стероидов может вызвать </a:t>
            </a:r>
            <a:r>
              <a:rPr lang="ru-RU" sz="2400" b="1" u="sng" dirty="0"/>
              <a:t>развитие признаков гинекомастии, </a:t>
            </a:r>
            <a:r>
              <a:rPr lang="ru-RU" sz="2400" dirty="0"/>
              <a:t>т.е. значительного развития тканей молочных желез и сосков, что в тяжелых случаях может потребовать хирургического вмешательства</a:t>
            </a:r>
          </a:p>
        </p:txBody>
      </p:sp>
    </p:spTree>
    <p:extLst>
      <p:ext uri="{BB962C8B-B14F-4D97-AF65-F5344CB8AC3E}">
        <p14:creationId xmlns:p14="http://schemas.microsoft.com/office/powerpoint/2010/main" xmlns="" val="1810306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7730" y="309093"/>
            <a:ext cx="10534918" cy="57322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u="sng" dirty="0"/>
              <a:t>У женщин </a:t>
            </a:r>
            <a:r>
              <a:rPr lang="ru-RU" sz="2400" dirty="0"/>
              <a:t>прием даже незначительных доз анаболических стероидов вызывает быстрое развитие явлений </a:t>
            </a:r>
            <a:r>
              <a:rPr lang="ru-RU" sz="2400" b="1" u="sng" dirty="0"/>
              <a:t>вирилизации: </a:t>
            </a:r>
            <a:endParaRPr lang="ru-RU" sz="2400" b="1" u="sng" dirty="0" smtClean="0"/>
          </a:p>
          <a:p>
            <a:r>
              <a:rPr lang="ru-RU" sz="2400" dirty="0" smtClean="0"/>
              <a:t>огрубление </a:t>
            </a:r>
            <a:r>
              <a:rPr lang="ru-RU" sz="2400" dirty="0"/>
              <a:t>и понижение </a:t>
            </a:r>
            <a:r>
              <a:rPr lang="ru-RU" sz="2400" dirty="0" smtClean="0"/>
              <a:t>голоса </a:t>
            </a:r>
          </a:p>
          <a:p>
            <a:r>
              <a:rPr lang="ru-RU" sz="2400" dirty="0" smtClean="0"/>
              <a:t>рост </a:t>
            </a:r>
            <a:r>
              <a:rPr lang="ru-RU" sz="2400" dirty="0"/>
              <a:t>волос на подбородке и верхней </a:t>
            </a:r>
            <a:r>
              <a:rPr lang="ru-RU" sz="2400" dirty="0" smtClean="0"/>
              <a:t>губе </a:t>
            </a:r>
          </a:p>
          <a:p>
            <a:r>
              <a:rPr lang="ru-RU" sz="2400" dirty="0" smtClean="0"/>
              <a:t>выпадение </a:t>
            </a:r>
            <a:r>
              <a:rPr lang="ru-RU" sz="2400" dirty="0"/>
              <a:t>волос на голове по мужскому </a:t>
            </a:r>
            <a:r>
              <a:rPr lang="ru-RU" sz="2400" dirty="0" smtClean="0"/>
              <a:t>типу </a:t>
            </a:r>
          </a:p>
          <a:p>
            <a:r>
              <a:rPr lang="ru-RU" sz="2400" dirty="0" smtClean="0"/>
              <a:t>уменьшение </a:t>
            </a:r>
            <a:r>
              <a:rPr lang="ru-RU" sz="2400" dirty="0"/>
              <a:t>молочных </a:t>
            </a:r>
            <a:r>
              <a:rPr lang="ru-RU" sz="2400" dirty="0" smtClean="0"/>
              <a:t>желез </a:t>
            </a:r>
          </a:p>
          <a:p>
            <a:r>
              <a:rPr lang="ru-RU" sz="2400" dirty="0" smtClean="0"/>
              <a:t>увеличение </a:t>
            </a:r>
            <a:r>
              <a:rPr lang="ru-RU" sz="2400" dirty="0"/>
              <a:t>клитора, </a:t>
            </a:r>
            <a:endParaRPr lang="ru-RU" sz="2400" dirty="0" smtClean="0"/>
          </a:p>
          <a:p>
            <a:r>
              <a:rPr lang="ru-RU" sz="2400" dirty="0" smtClean="0"/>
              <a:t>развитие </a:t>
            </a:r>
            <a:r>
              <a:rPr lang="ru-RU" sz="2400" dirty="0"/>
              <a:t>общего гирсутизма (волосатости</a:t>
            </a:r>
            <a:r>
              <a:rPr lang="ru-RU" sz="2400" dirty="0" smtClean="0"/>
              <a:t>) </a:t>
            </a:r>
          </a:p>
          <a:p>
            <a:r>
              <a:rPr lang="ru-RU" sz="2400" dirty="0" smtClean="0"/>
              <a:t>атрофия матки </a:t>
            </a:r>
          </a:p>
          <a:p>
            <a:r>
              <a:rPr lang="ru-RU" sz="2400" dirty="0" smtClean="0"/>
              <a:t>нарушение </a:t>
            </a:r>
            <a:r>
              <a:rPr lang="ru-RU" sz="2400" dirty="0"/>
              <a:t>и прекращение менструального цикла (дисменорея и аменорея</a:t>
            </a:r>
            <a:r>
              <a:rPr lang="ru-RU" sz="2400" dirty="0" smtClean="0"/>
              <a:t>) </a:t>
            </a:r>
          </a:p>
          <a:p>
            <a:r>
              <a:rPr lang="ru-RU" sz="2400" dirty="0" smtClean="0"/>
              <a:t>повышение </a:t>
            </a:r>
            <a:r>
              <a:rPr lang="ru-RU" sz="2400" dirty="0"/>
              <a:t>секреции сальных </a:t>
            </a:r>
            <a:r>
              <a:rPr lang="ru-RU" sz="2400" dirty="0" smtClean="0"/>
              <a:t>желез </a:t>
            </a:r>
          </a:p>
          <a:p>
            <a:r>
              <a:rPr lang="ru-RU" sz="2400" dirty="0" smtClean="0"/>
              <a:t>общая </a:t>
            </a:r>
            <a:r>
              <a:rPr lang="ru-RU" sz="2400" dirty="0" err="1"/>
              <a:t>мускулинизация</a:t>
            </a:r>
            <a:r>
              <a:rPr lang="ru-RU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21230347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1972"/>
            <a:ext cx="10617438" cy="6220495"/>
          </a:xfrm>
        </p:spPr>
        <p:txBody>
          <a:bodyPr>
            <a:noAutofit/>
          </a:bodyPr>
          <a:lstStyle/>
          <a:p>
            <a:r>
              <a:rPr lang="ru-RU" sz="2800" dirty="0"/>
              <a:t>Нарушения менструального цикла, </a:t>
            </a:r>
            <a:r>
              <a:rPr lang="ru-RU" sz="2800" dirty="0" err="1"/>
              <a:t>акне</a:t>
            </a:r>
            <a:r>
              <a:rPr lang="ru-RU" sz="2800" dirty="0"/>
              <a:t> </a:t>
            </a:r>
            <a:r>
              <a:rPr lang="ru-RU" sz="2800" b="1" u="sng" dirty="0"/>
              <a:t>обратимы</a:t>
            </a:r>
            <a:r>
              <a:rPr lang="ru-RU" sz="2800" dirty="0"/>
              <a:t> после отмены приема препаратов анаболических стероидов. </a:t>
            </a:r>
            <a:endParaRPr lang="ru-RU" sz="2800" dirty="0" smtClean="0"/>
          </a:p>
          <a:p>
            <a:r>
              <a:rPr lang="ru-RU" sz="2800" dirty="0" smtClean="0"/>
              <a:t>Рост </a:t>
            </a:r>
            <a:r>
              <a:rPr lang="ru-RU" sz="2800" dirty="0"/>
              <a:t>волос на лице, облысение, увеличение клитора и изменение голоса - </a:t>
            </a:r>
            <a:r>
              <a:rPr lang="ru-RU" sz="2800" b="1" u="sng" dirty="0"/>
              <a:t>необратимы. </a:t>
            </a:r>
            <a:endParaRPr lang="ru-RU" sz="2800" b="1" u="sng" dirty="0" smtClean="0"/>
          </a:p>
          <a:p>
            <a:r>
              <a:rPr lang="ru-RU" sz="2800" dirty="0" smtClean="0"/>
              <a:t>Особенно </a:t>
            </a:r>
            <a:r>
              <a:rPr lang="ru-RU" sz="2800" dirty="0"/>
              <a:t>выражено </a:t>
            </a:r>
            <a:r>
              <a:rPr lang="ru-RU" sz="2800" b="1" u="sng" dirty="0" err="1"/>
              <a:t>вирилизующее</a:t>
            </a:r>
            <a:r>
              <a:rPr lang="ru-RU" sz="2800" dirty="0"/>
              <a:t> действие анаболических стероидов </a:t>
            </a:r>
            <a:r>
              <a:rPr lang="ru-RU" sz="2800" b="1" u="sng" dirty="0"/>
              <a:t>у девушек и девочек</a:t>
            </a:r>
            <a:r>
              <a:rPr lang="ru-RU" sz="2800" dirty="0"/>
              <a:t>; могут наблюдаться явления </a:t>
            </a:r>
            <a:r>
              <a:rPr lang="ru-RU" sz="2800" b="1" u="sng" dirty="0" err="1"/>
              <a:t>псевдогермафродитизма</a:t>
            </a:r>
            <a:r>
              <a:rPr lang="ru-RU" sz="2800" b="1" u="sng" dirty="0"/>
              <a:t>. </a:t>
            </a:r>
            <a:endParaRPr lang="ru-RU" sz="2800" b="1" u="sng" dirty="0" smtClean="0"/>
          </a:p>
          <a:p>
            <a:r>
              <a:rPr lang="ru-RU" sz="2800" dirty="0" smtClean="0"/>
              <a:t>У </a:t>
            </a:r>
            <a:r>
              <a:rPr lang="ru-RU" sz="2800" dirty="0"/>
              <a:t>женщин прием анаболических стероидов может приводить к </a:t>
            </a:r>
            <a:r>
              <a:rPr lang="ru-RU" sz="2800" b="1" u="sng" dirty="0"/>
              <a:t>бесплодию,</a:t>
            </a:r>
            <a:r>
              <a:rPr lang="ru-RU" sz="2800" dirty="0"/>
              <a:t> у беременных </a:t>
            </a:r>
            <a:r>
              <a:rPr lang="ru-RU" sz="2800" b="1" u="sng" dirty="0"/>
              <a:t>замедляется рост эмбриона и происходит гибель плода</a:t>
            </a:r>
            <a:r>
              <a:rPr lang="ru-RU" sz="2800" b="1" u="sng" dirty="0" smtClean="0"/>
              <a:t>.</a:t>
            </a:r>
          </a:p>
          <a:p>
            <a:pPr marL="0" indent="0">
              <a:buNone/>
            </a:pPr>
            <a:r>
              <a:rPr lang="ru-RU" dirty="0"/>
              <a:t>Столь грозные последствия приема анаболических стероидов на эндокринную систему женщин и девушек объясняется именно андрогенным явлением активности тестостерона, гормона, который в норме присутствует в организме женщин в минимальном количестве, и искусственное повышение концентрации которого в крови приводит к столь обширным нарушениям.</a:t>
            </a:r>
            <a:endParaRPr lang="ru-RU" b="1" u="sng" dirty="0"/>
          </a:p>
        </p:txBody>
      </p:sp>
    </p:spTree>
    <p:extLst>
      <p:ext uri="{BB962C8B-B14F-4D97-AF65-F5344CB8AC3E}">
        <p14:creationId xmlns:p14="http://schemas.microsoft.com/office/powerpoint/2010/main" xmlns="" val="12033718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0455" y="360608"/>
            <a:ext cx="10328857" cy="110758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Нарушения функций щитовидной железы и желудочно-кишечного </a:t>
            </a:r>
            <a:r>
              <a:rPr lang="ru-RU" b="1" dirty="0" smtClean="0"/>
              <a:t>тракта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0454" y="1609860"/>
            <a:ext cx="10740983" cy="4444382"/>
          </a:xfrm>
        </p:spPr>
        <p:txBody>
          <a:bodyPr>
            <a:normAutofit/>
          </a:bodyPr>
          <a:lstStyle/>
          <a:p>
            <a:r>
              <a:rPr lang="ru-RU" sz="3200" dirty="0"/>
              <a:t>Показано, что прием анаболических стероидов может способствовать </a:t>
            </a:r>
            <a:r>
              <a:rPr lang="ru-RU" sz="3200" b="1" u="sng" dirty="0"/>
              <a:t>нарушениям функции </a:t>
            </a:r>
            <a:r>
              <a:rPr lang="ru-RU" sz="3200" dirty="0"/>
              <a:t>щитовидной железы, деятельности желудка и кишечника, вызвать </a:t>
            </a:r>
            <a:r>
              <a:rPr lang="ru-RU" sz="3200" b="1" u="sng" dirty="0"/>
              <a:t>желудочно-кишечные кровоизлияния. 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29958953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577" y="309094"/>
            <a:ext cx="9016425" cy="656822"/>
          </a:xfrm>
        </p:spPr>
        <p:txBody>
          <a:bodyPr>
            <a:normAutofit/>
          </a:bodyPr>
          <a:lstStyle/>
          <a:p>
            <a:r>
              <a:rPr lang="ru-RU" b="1" dirty="0"/>
              <a:t>Психические </a:t>
            </a:r>
            <a:r>
              <a:rPr lang="ru-RU" b="1" dirty="0" smtClean="0"/>
              <a:t>нарушения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7577" y="1120462"/>
            <a:ext cx="11140226" cy="5640945"/>
          </a:xfrm>
        </p:spPr>
        <p:txBody>
          <a:bodyPr>
            <a:normAutofit fontScale="92500"/>
          </a:bodyPr>
          <a:lstStyle/>
          <a:p>
            <a:r>
              <a:rPr lang="ru-RU" sz="2800" dirty="0"/>
              <a:t>Употребление анаболических стероидов обязательно сопровождаются </a:t>
            </a:r>
            <a:r>
              <a:rPr lang="ru-RU" sz="2800" b="1" u="sng" dirty="0"/>
              <a:t>снижением половой активности</a:t>
            </a:r>
            <a:r>
              <a:rPr lang="ru-RU" sz="2800" dirty="0"/>
              <a:t> и нарастающими изменениями в психике - с непредсказуемыми </a:t>
            </a:r>
            <a:r>
              <a:rPr lang="ru-RU" sz="2800" b="1" u="sng" dirty="0"/>
              <a:t>колебаниями настроения, повышенной возбудимостью, раздражительностью, появлением агрессивности или развитием депрессии</a:t>
            </a:r>
            <a:r>
              <a:rPr lang="ru-RU" sz="2800" b="1" u="sng" dirty="0" smtClean="0"/>
              <a:t>.</a:t>
            </a:r>
          </a:p>
          <a:p>
            <a:r>
              <a:rPr lang="ru-RU" sz="2800" dirty="0"/>
              <a:t>Выраженные </a:t>
            </a:r>
            <a:r>
              <a:rPr lang="ru-RU" sz="2800" b="1" u="sng" dirty="0"/>
              <a:t>сдвиги в характере</a:t>
            </a:r>
            <a:r>
              <a:rPr lang="ru-RU" sz="2800" dirty="0"/>
              <a:t>, поведении нередко приводят к серьезным последствиям: </a:t>
            </a:r>
            <a:r>
              <a:rPr lang="ru-RU" sz="2800" b="1" u="sng" dirty="0"/>
              <a:t>разрыву с друзьями, распаду семьи, </a:t>
            </a:r>
            <a:r>
              <a:rPr lang="ru-RU" sz="2800" dirty="0"/>
              <a:t>возникновению предпосылок для </a:t>
            </a:r>
            <a:r>
              <a:rPr lang="ru-RU" sz="2800" b="1" u="sng" dirty="0"/>
              <a:t>совершения негативных </a:t>
            </a:r>
            <a:r>
              <a:rPr lang="ru-RU" sz="2800" dirty="0"/>
              <a:t>и даже </a:t>
            </a:r>
            <a:r>
              <a:rPr lang="ru-RU" sz="2800" b="1" u="sng" dirty="0"/>
              <a:t>опасных в социальном плане действий. </a:t>
            </a:r>
            <a:endParaRPr lang="ru-RU" sz="2800" b="1" u="sng" dirty="0" smtClean="0"/>
          </a:p>
          <a:p>
            <a:r>
              <a:rPr lang="ru-RU" sz="2800" dirty="0" smtClean="0"/>
              <a:t>По </a:t>
            </a:r>
            <a:r>
              <a:rPr lang="ru-RU" sz="2800" dirty="0"/>
              <a:t>некоторым наблюдениям, </a:t>
            </a:r>
            <a:r>
              <a:rPr lang="ru-RU" sz="2800" b="1" u="sng" dirty="0"/>
              <a:t>полное прекращение приема </a:t>
            </a:r>
            <a:r>
              <a:rPr lang="ru-RU" sz="2800" dirty="0"/>
              <a:t>анаболических стероидов часто сопровождается </a:t>
            </a:r>
            <a:r>
              <a:rPr lang="ru-RU" sz="2800" b="1" u="sng" dirty="0"/>
              <a:t>депрессией</a:t>
            </a:r>
            <a:r>
              <a:rPr lang="ru-RU" sz="2800" dirty="0"/>
              <a:t>, что рассматривается как проявление психической зависимости от анаболиков, аналоговой зависимости от наркотических средств. </a:t>
            </a:r>
            <a:r>
              <a:rPr lang="ru-RU" sz="2800" b="1" u="sng" dirty="0" smtClean="0"/>
              <a:t> </a:t>
            </a:r>
            <a:endParaRPr lang="ru-RU" sz="2800" b="1" u="sng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85688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685800"/>
            <a:ext cx="10028766" cy="5355563"/>
          </a:xfrm>
        </p:spPr>
        <p:txBody>
          <a:bodyPr>
            <a:normAutofit/>
          </a:bodyPr>
          <a:lstStyle/>
          <a:p>
            <a:r>
              <a:rPr lang="ru-RU" sz="2800" dirty="0"/>
              <a:t>Название </a:t>
            </a:r>
            <a:r>
              <a:rPr lang="ru-RU" sz="2800" b="1" u="sng" dirty="0" err="1"/>
              <a:t>ˮдопинг</a:t>
            </a:r>
            <a:r>
              <a:rPr lang="ru-RU" sz="2800" b="1" u="sng" dirty="0"/>
              <a:t>“</a:t>
            </a:r>
            <a:r>
              <a:rPr lang="ru-RU" sz="2800" b="1" dirty="0"/>
              <a:t> </a:t>
            </a:r>
            <a:r>
              <a:rPr lang="ru-RU" sz="2800" dirty="0"/>
              <a:t>происходит от английского слова </a:t>
            </a:r>
            <a:r>
              <a:rPr lang="ru-RU" sz="2800" b="1" u="sng" dirty="0" err="1"/>
              <a:t>ˮdope</a:t>
            </a:r>
            <a:r>
              <a:rPr lang="ru-RU" sz="2800" b="1" u="sng" dirty="0"/>
              <a:t>“, что означает </a:t>
            </a:r>
            <a:r>
              <a:rPr lang="ru-RU" sz="2800" b="1" u="sng" dirty="0" err="1"/>
              <a:t>ˮдавать</a:t>
            </a:r>
            <a:r>
              <a:rPr lang="ru-RU" sz="2800" b="1" u="sng" dirty="0"/>
              <a:t> наркотик“. </a:t>
            </a:r>
            <a:endParaRPr lang="ru-RU" sz="2800" b="1" u="sng" dirty="0" smtClean="0"/>
          </a:p>
          <a:p>
            <a:pPr marL="0" indent="0">
              <a:buNone/>
            </a:pPr>
            <a:r>
              <a:rPr lang="ru-RU" sz="2800" dirty="0" smtClean="0"/>
              <a:t>В </a:t>
            </a:r>
            <a:r>
              <a:rPr lang="ru-RU" sz="2800" dirty="0"/>
              <a:t>настоящее время к </a:t>
            </a:r>
            <a:r>
              <a:rPr lang="ru-RU" sz="2800" b="1" u="sng" dirty="0"/>
              <a:t>допинговым средствам </a:t>
            </a:r>
            <a:r>
              <a:rPr lang="ru-RU" sz="2800" dirty="0"/>
              <a:t>относятся</a:t>
            </a:r>
            <a:r>
              <a:rPr lang="ru-RU" sz="2800" dirty="0" smtClean="0"/>
              <a:t>:</a:t>
            </a:r>
          </a:p>
          <a:p>
            <a:r>
              <a:rPr lang="ru-RU" sz="2800" dirty="0" smtClean="0"/>
              <a:t>стимуляторы </a:t>
            </a:r>
          </a:p>
          <a:p>
            <a:r>
              <a:rPr lang="ru-RU" sz="2800" dirty="0" smtClean="0"/>
              <a:t>наркотики</a:t>
            </a:r>
          </a:p>
          <a:p>
            <a:r>
              <a:rPr lang="ru-RU" sz="2800" dirty="0" smtClean="0"/>
              <a:t>анаболические стероиды</a:t>
            </a:r>
          </a:p>
          <a:p>
            <a:r>
              <a:rPr lang="ru-RU" sz="2800" dirty="0"/>
              <a:t>б</a:t>
            </a:r>
            <a:r>
              <a:rPr lang="ru-RU" sz="2800" dirty="0" smtClean="0"/>
              <a:t>ета-блокаторы</a:t>
            </a:r>
          </a:p>
          <a:p>
            <a:r>
              <a:rPr lang="ru-RU" sz="2800" dirty="0" smtClean="0"/>
              <a:t>диуретики </a:t>
            </a:r>
            <a:r>
              <a:rPr lang="ru-RU" sz="2800" dirty="0"/>
              <a:t>(мочегонные препараты). </a:t>
            </a:r>
          </a:p>
        </p:txBody>
      </p:sp>
    </p:spTree>
    <p:extLst>
      <p:ext uri="{BB962C8B-B14F-4D97-AF65-F5344CB8AC3E}">
        <p14:creationId xmlns:p14="http://schemas.microsoft.com/office/powerpoint/2010/main" xmlns="" val="39376977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9093" y="296214"/>
            <a:ext cx="10522039" cy="772732"/>
          </a:xfrm>
        </p:spPr>
        <p:txBody>
          <a:bodyPr>
            <a:normAutofit/>
          </a:bodyPr>
          <a:lstStyle/>
          <a:p>
            <a:r>
              <a:rPr lang="ru-RU" b="1" dirty="0"/>
              <a:t>Влияние на сердечно-сосудистую </a:t>
            </a:r>
            <a:r>
              <a:rPr lang="ru-RU" b="1" dirty="0" smtClean="0"/>
              <a:t>систему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9093" y="1313645"/>
            <a:ext cx="10625070" cy="5331854"/>
          </a:xfrm>
        </p:spPr>
        <p:txBody>
          <a:bodyPr>
            <a:normAutofit/>
          </a:bodyPr>
          <a:lstStyle/>
          <a:p>
            <a:r>
              <a:rPr lang="ru-RU" sz="3200" dirty="0"/>
              <a:t>Анаболические стероиды вызывают </a:t>
            </a:r>
            <a:r>
              <a:rPr lang="ru-RU" sz="3200" b="1" u="sng" dirty="0"/>
              <a:t>нарушения углеводного и жирового обмена</a:t>
            </a:r>
            <a:r>
              <a:rPr lang="ru-RU" sz="3200" dirty="0"/>
              <a:t>, снижая устойчивость к глюкозе, что сопровождается </a:t>
            </a:r>
            <a:r>
              <a:rPr lang="ru-RU" sz="3200" b="1" u="sng" dirty="0"/>
              <a:t>падением уровня сахара в крови. </a:t>
            </a:r>
            <a:endParaRPr lang="ru-RU" sz="3200" b="1" u="sng" dirty="0" smtClean="0"/>
          </a:p>
          <a:p>
            <a:r>
              <a:rPr lang="ru-RU" sz="3200" dirty="0" smtClean="0"/>
              <a:t>При </a:t>
            </a:r>
            <a:r>
              <a:rPr lang="ru-RU" sz="3200" dirty="0"/>
              <a:t>использовании </a:t>
            </a:r>
            <a:r>
              <a:rPr lang="ru-RU" sz="3200" dirty="0" err="1"/>
              <a:t>таблетированных</a:t>
            </a:r>
            <a:r>
              <a:rPr lang="ru-RU" sz="3200" dirty="0"/>
              <a:t> форм анаболических стероидов </a:t>
            </a:r>
            <a:r>
              <a:rPr lang="ru-RU" sz="3200" b="1" u="sng" dirty="0"/>
              <a:t>увеличивается секреция инсулина</a:t>
            </a:r>
            <a:r>
              <a:rPr lang="ru-RU" sz="3200" dirty="0"/>
              <a:t>, что способствует возникновению </a:t>
            </a:r>
            <a:r>
              <a:rPr lang="ru-RU" sz="3200" b="1" u="sng" dirty="0"/>
              <a:t>диабета.</a:t>
            </a:r>
            <a:r>
              <a:rPr lang="ru-RU" sz="3200" dirty="0"/>
              <a:t> </a:t>
            </a:r>
            <a:endParaRPr lang="ru-RU" sz="3200" dirty="0" smtClean="0"/>
          </a:p>
          <a:p>
            <a:r>
              <a:rPr lang="ru-RU" sz="3200" dirty="0" smtClean="0"/>
              <a:t>Кроме </a:t>
            </a:r>
            <a:r>
              <a:rPr lang="ru-RU" sz="3200" dirty="0"/>
              <a:t>того, возможно развитие </a:t>
            </a:r>
            <a:r>
              <a:rPr lang="ru-RU" sz="3200" b="1" u="sng" dirty="0"/>
              <a:t>атеросклероза </a:t>
            </a:r>
            <a:r>
              <a:rPr lang="ru-RU" sz="3200" dirty="0"/>
              <a:t>и других заболеваний сердечно-сосудистой системы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910035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1819" y="206062"/>
            <a:ext cx="11642501" cy="605307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Побочные эффекты действия анаболических </a:t>
            </a:r>
            <a:r>
              <a:rPr lang="ru-RU" b="1" dirty="0" smtClean="0"/>
              <a:t>стероидов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1819" y="1043189"/>
            <a:ext cx="11101589" cy="5537915"/>
          </a:xfrm>
        </p:spPr>
        <p:txBody>
          <a:bodyPr>
            <a:normAutofit lnSpcReduction="10000"/>
          </a:bodyPr>
          <a:lstStyle/>
          <a:p>
            <a:r>
              <a:rPr lang="ru-RU" sz="2400" dirty="0"/>
              <a:t>Прием анаболических стероидов способствует </a:t>
            </a:r>
            <a:r>
              <a:rPr lang="ru-RU" sz="2400" b="1" u="sng" dirty="0"/>
              <a:t>быстрому росту мышечной массы</a:t>
            </a:r>
            <a:r>
              <a:rPr lang="ru-RU" sz="2400" dirty="0"/>
              <a:t>, значительно опережающей рост и развитие соответствующих сухожилий, связок и других соединительных тканей. </a:t>
            </a:r>
            <a:endParaRPr lang="ru-RU" sz="2400" dirty="0" smtClean="0"/>
          </a:p>
          <a:p>
            <a:r>
              <a:rPr lang="ru-RU" sz="2400" dirty="0" smtClean="0"/>
              <a:t>Это </a:t>
            </a:r>
            <a:r>
              <a:rPr lang="ru-RU" sz="2400" dirty="0"/>
              <a:t>приводит к </a:t>
            </a:r>
            <a:r>
              <a:rPr lang="ru-RU" sz="2400" b="1" u="sng" dirty="0"/>
              <a:t>разрывам связок </a:t>
            </a:r>
            <a:r>
              <a:rPr lang="ru-RU" sz="2400" dirty="0"/>
              <a:t>при тяжелых физических нагрузках, возникновению </a:t>
            </a:r>
            <a:r>
              <a:rPr lang="ru-RU" sz="2400" b="1" u="sng" dirty="0"/>
              <a:t>воспалительных заболеваний и суставной сумки</a:t>
            </a:r>
            <a:r>
              <a:rPr lang="ru-RU" sz="2400" dirty="0"/>
              <a:t>, </a:t>
            </a:r>
            <a:r>
              <a:rPr lang="ru-RU" sz="2400" b="1" u="sng" dirty="0"/>
              <a:t>развитию дегенерации сухожилий. </a:t>
            </a:r>
            <a:endParaRPr lang="ru-RU" sz="2400" b="1" u="sng" dirty="0" smtClean="0"/>
          </a:p>
          <a:p>
            <a:r>
              <a:rPr lang="ru-RU" sz="2400" b="1" u="sng" dirty="0" smtClean="0"/>
              <a:t>Понижение </a:t>
            </a:r>
            <a:r>
              <a:rPr lang="ru-RU" sz="2400" b="1" u="sng" dirty="0"/>
              <a:t>вязкости мышечной ткани</a:t>
            </a:r>
            <a:r>
              <a:rPr lang="ru-RU" sz="2400" dirty="0"/>
              <a:t>, вследствие задержки воды и натрия, вызывает уменьшение эластичности мышц (субъективно оцениваемое как </a:t>
            </a:r>
            <a:r>
              <a:rPr lang="ru-RU" sz="2400" dirty="0" err="1"/>
              <a:t>ˮкрепатура</a:t>
            </a:r>
            <a:r>
              <a:rPr lang="ru-RU" sz="2400" dirty="0"/>
              <a:t>“ или </a:t>
            </a:r>
            <a:r>
              <a:rPr lang="ru-RU" sz="2400" dirty="0" err="1"/>
              <a:t>ˮзабитость</a:t>
            </a:r>
            <a:r>
              <a:rPr lang="ru-RU" sz="2400" dirty="0"/>
              <a:t>“), </a:t>
            </a:r>
            <a:r>
              <a:rPr lang="ru-RU" sz="2400" b="1" u="sng" dirty="0"/>
              <a:t>невозможность развивать полноценные мышечные усилия. </a:t>
            </a:r>
            <a:endParaRPr lang="ru-RU" sz="2400" b="1" u="sng" dirty="0" smtClean="0"/>
          </a:p>
          <a:p>
            <a:r>
              <a:rPr lang="ru-RU" sz="2400" dirty="0"/>
              <a:t>Все это вызывает </a:t>
            </a:r>
            <a:r>
              <a:rPr lang="ru-RU" sz="2400" b="1" u="sng" dirty="0"/>
              <a:t>предрасположенность к травмам мышц и связочного аппарата</a:t>
            </a:r>
            <a:r>
              <a:rPr lang="ru-RU" sz="2400" dirty="0"/>
              <a:t> во время тренировок и соревнований. </a:t>
            </a:r>
            <a:endParaRPr lang="ru-RU" sz="2400" dirty="0" smtClean="0"/>
          </a:p>
          <a:p>
            <a:r>
              <a:rPr lang="ru-RU" sz="2400" dirty="0" smtClean="0"/>
              <a:t>После </a:t>
            </a:r>
            <a:r>
              <a:rPr lang="ru-RU" sz="2400" dirty="0"/>
              <a:t>прекращения приема анаболических стероидов наступает фаза </a:t>
            </a:r>
            <a:r>
              <a:rPr lang="ru-RU" sz="2400" b="1" u="sng" dirty="0"/>
              <a:t>снижения </a:t>
            </a:r>
            <a:r>
              <a:rPr lang="ru-RU" sz="2400" b="1" u="sng" dirty="0" err="1"/>
              <a:t>иммуно</a:t>
            </a:r>
            <a:r>
              <a:rPr lang="ru-RU" sz="2400" b="1" u="sng" dirty="0"/>
              <a:t>-биологической активности организма, повышенной восприимчивости к болезням. </a:t>
            </a:r>
          </a:p>
        </p:txBody>
      </p:sp>
    </p:spTree>
    <p:extLst>
      <p:ext uri="{BB962C8B-B14F-4D97-AF65-F5344CB8AC3E}">
        <p14:creationId xmlns:p14="http://schemas.microsoft.com/office/powerpoint/2010/main" xmlns="" val="36286791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789" y="231820"/>
            <a:ext cx="11307650" cy="1184856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Побочные эффекты действия анаболических стероидов у детей и </a:t>
            </a:r>
            <a:r>
              <a:rPr lang="ru-RU" b="1" dirty="0" smtClean="0"/>
              <a:t>подростков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3335" y="1506829"/>
            <a:ext cx="10444766" cy="45345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/>
              <a:t>Прием </a:t>
            </a:r>
            <a:r>
              <a:rPr lang="ru-RU" sz="3200" dirty="0"/>
              <a:t>анаболических стероидов подростками может вызвать </a:t>
            </a:r>
            <a:r>
              <a:rPr lang="ru-RU" sz="3200" b="1" u="sng" dirty="0"/>
              <a:t>необратимые изменения: </a:t>
            </a:r>
            <a:endParaRPr lang="ru-RU" sz="3200" b="1" u="sng" dirty="0" smtClean="0"/>
          </a:p>
          <a:p>
            <a:r>
              <a:rPr lang="ru-RU" sz="3200" dirty="0" smtClean="0"/>
              <a:t>прекращение </a:t>
            </a:r>
            <a:r>
              <a:rPr lang="ru-RU" sz="3200" dirty="0"/>
              <a:t>роста длинных </a:t>
            </a:r>
            <a:r>
              <a:rPr lang="ru-RU" sz="3200" dirty="0" smtClean="0"/>
              <a:t>костей </a:t>
            </a:r>
          </a:p>
          <a:p>
            <a:r>
              <a:rPr lang="ru-RU" sz="3200" dirty="0" smtClean="0"/>
              <a:t>ранее </a:t>
            </a:r>
            <a:r>
              <a:rPr lang="ru-RU" sz="3200" dirty="0"/>
              <a:t>половое </a:t>
            </a:r>
            <a:r>
              <a:rPr lang="ru-RU" sz="3200" dirty="0" smtClean="0"/>
              <a:t>созревание </a:t>
            </a:r>
          </a:p>
          <a:p>
            <a:r>
              <a:rPr lang="ru-RU" sz="3200" dirty="0" smtClean="0"/>
              <a:t>явления </a:t>
            </a:r>
            <a:r>
              <a:rPr lang="ru-RU" sz="3200" dirty="0"/>
              <a:t>вирилизации и гинекомастии. </a:t>
            </a:r>
          </a:p>
        </p:txBody>
      </p:sp>
    </p:spTree>
    <p:extLst>
      <p:ext uri="{BB962C8B-B14F-4D97-AF65-F5344CB8AC3E}">
        <p14:creationId xmlns:p14="http://schemas.microsoft.com/office/powerpoint/2010/main" xmlns="" val="23593148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304" y="270456"/>
            <a:ext cx="9093698" cy="656823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90C226"/>
                </a:solidFill>
              </a:rPr>
              <a:t>Побочные эффекты действия </a:t>
            </a:r>
            <a:r>
              <a:rPr lang="ru-RU" sz="3200" b="1" dirty="0" smtClean="0">
                <a:solidFill>
                  <a:srgbClr val="90C226"/>
                </a:solidFill>
              </a:rPr>
              <a:t>диуретиков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0304" y="1043189"/>
            <a:ext cx="11797048" cy="5679583"/>
          </a:xfrm>
        </p:spPr>
        <p:txBody>
          <a:bodyPr>
            <a:normAutofit/>
          </a:bodyPr>
          <a:lstStyle/>
          <a:p>
            <a:r>
              <a:rPr lang="ru-RU" sz="2400" dirty="0"/>
              <a:t>Выводя из организма жидкость вместе с необходимыми для нормального обмена веществ солями (например, калия, требующегося для нормальной работы мышц сердца), диуретики, применяемые без компенсирующей диеты, приводят к </a:t>
            </a:r>
            <a:r>
              <a:rPr lang="ru-RU" sz="2400" b="1" u="sng" dirty="0"/>
              <a:t>развитию сердечной недостаточности. </a:t>
            </a:r>
            <a:endParaRPr lang="ru-RU" sz="2400" b="1" u="sng" dirty="0" smtClean="0"/>
          </a:p>
          <a:p>
            <a:r>
              <a:rPr lang="ru-RU" sz="2400" dirty="0" smtClean="0"/>
              <a:t>А </a:t>
            </a:r>
            <a:r>
              <a:rPr lang="ru-RU" sz="2400" dirty="0"/>
              <a:t>ее опасность нарастает с ростом физических нагрузок - и в момент наивысших соревновательных усилий, это может привести к </a:t>
            </a:r>
            <a:r>
              <a:rPr lang="ru-RU" sz="2400" b="1" u="sng" dirty="0"/>
              <a:t>острому нарушению сердечной деятельности. </a:t>
            </a:r>
            <a:endParaRPr lang="ru-RU" sz="2400" b="1" u="sng" dirty="0" smtClean="0"/>
          </a:p>
          <a:p>
            <a:r>
              <a:rPr lang="ru-RU" sz="2400" b="1" u="sng" dirty="0" smtClean="0"/>
              <a:t>Повышение </a:t>
            </a:r>
            <a:r>
              <a:rPr lang="ru-RU" sz="2400" b="1" u="sng" dirty="0"/>
              <a:t>содержания сахара в крови</a:t>
            </a:r>
            <a:r>
              <a:rPr lang="ru-RU" sz="2400" dirty="0"/>
              <a:t>, что может вызывать обострение </a:t>
            </a:r>
            <a:r>
              <a:rPr lang="ru-RU" sz="2400" b="1" u="sng" dirty="0"/>
              <a:t>сахарного диабета</a:t>
            </a:r>
            <a:r>
              <a:rPr lang="ru-RU" sz="2400" dirty="0"/>
              <a:t>, расстройства со стороны желудочно-кишечного тракта (с тошнотой, рвотой, поносами), </a:t>
            </a:r>
            <a:r>
              <a:rPr lang="ru-RU" sz="2400" b="1" u="sng" dirty="0"/>
              <a:t>аллергические реакции, развитие кожных заболеваний. </a:t>
            </a:r>
            <a:endParaRPr lang="ru-RU" sz="2400" b="1" u="sng" dirty="0" smtClean="0"/>
          </a:p>
          <a:p>
            <a:r>
              <a:rPr lang="ru-RU" sz="2400" dirty="0" smtClean="0"/>
              <a:t>Возможно </a:t>
            </a:r>
            <a:r>
              <a:rPr lang="ru-RU" sz="2400" dirty="0"/>
              <a:t>также </a:t>
            </a:r>
            <a:r>
              <a:rPr lang="ru-RU" sz="2400" b="1" u="sng" dirty="0"/>
              <a:t>обострение заболеваний </a:t>
            </a:r>
            <a:r>
              <a:rPr lang="ru-RU" sz="2400" dirty="0"/>
              <a:t>печени, почек, </a:t>
            </a:r>
            <a:r>
              <a:rPr lang="ru-RU" sz="2400" b="1" u="sng" dirty="0"/>
              <a:t>угнетение </a:t>
            </a:r>
            <a:r>
              <a:rPr lang="ru-RU" sz="2400" dirty="0"/>
              <a:t>центральной нервной системы, сопровождающееся </a:t>
            </a:r>
            <a:r>
              <a:rPr lang="ru-RU" sz="2400" b="1" u="sng" dirty="0"/>
              <a:t>сонливостью, вялостью, нарушением чувствительности. </a:t>
            </a:r>
          </a:p>
        </p:txBody>
      </p:sp>
    </p:spTree>
    <p:extLst>
      <p:ext uri="{BB962C8B-B14F-4D97-AF65-F5344CB8AC3E}">
        <p14:creationId xmlns:p14="http://schemas.microsoft.com/office/powerpoint/2010/main" xmlns="" val="4923637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0966" y="360609"/>
            <a:ext cx="11544719" cy="61689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Если пытаться выстроить рейтинг допинговых препаратов по степени их угрозы для здоровья и жизни спортсмена, то получится следующая картина: </a:t>
            </a:r>
            <a:endParaRPr lang="ru-RU" sz="2800" dirty="0" smtClean="0"/>
          </a:p>
          <a:p>
            <a:r>
              <a:rPr lang="ru-RU" sz="2800" b="1" u="sng" dirty="0" smtClean="0"/>
              <a:t>самыми </a:t>
            </a:r>
            <a:r>
              <a:rPr lang="ru-RU" sz="2800" b="1" u="sng" dirty="0"/>
              <a:t>опасными </a:t>
            </a:r>
            <a:r>
              <a:rPr lang="ru-RU" sz="2800" dirty="0"/>
              <a:t>являются </a:t>
            </a:r>
            <a:r>
              <a:rPr lang="ru-RU" sz="2800" b="1" u="sng" dirty="0"/>
              <a:t>стимуляторы и наркотики</a:t>
            </a:r>
            <a:r>
              <a:rPr lang="ru-RU" sz="2800" dirty="0"/>
              <a:t>, применяемые непосредственно до или во время стартов, они могут вызвать </a:t>
            </a:r>
            <a:r>
              <a:rPr lang="ru-RU" sz="2800" b="1" u="sng" dirty="0"/>
              <a:t>смерть </a:t>
            </a:r>
            <a:r>
              <a:rPr lang="ru-RU" sz="2800" dirty="0"/>
              <a:t>прямо на трассе. </a:t>
            </a:r>
            <a:endParaRPr lang="ru-RU" sz="2800" dirty="0" smtClean="0"/>
          </a:p>
          <a:p>
            <a:r>
              <a:rPr lang="ru-RU" sz="2800" b="1" u="sng" dirty="0" smtClean="0"/>
              <a:t>На </a:t>
            </a:r>
            <a:r>
              <a:rPr lang="ru-RU" sz="2800" b="1" u="sng" dirty="0"/>
              <a:t>втором месте </a:t>
            </a:r>
            <a:r>
              <a:rPr lang="ru-RU" sz="2800" dirty="0"/>
              <a:t>анаболики и бета-блокаторы (как правило, серьезные последствия употребления этих препаратов </a:t>
            </a:r>
            <a:r>
              <a:rPr lang="ru-RU" sz="2800" dirty="0" err="1"/>
              <a:t>ˮвсплывают</a:t>
            </a:r>
            <a:r>
              <a:rPr lang="ru-RU" sz="2800" dirty="0"/>
              <a:t>“ через несколько лет после окончания спортивной карьеры) </a:t>
            </a:r>
          </a:p>
          <a:p>
            <a:r>
              <a:rPr lang="ru-RU" sz="2800" dirty="0"/>
              <a:t>З</a:t>
            </a:r>
            <a:r>
              <a:rPr lang="ru-RU" sz="2800" dirty="0" smtClean="0"/>
              <a:t>амыкают </a:t>
            </a:r>
            <a:r>
              <a:rPr lang="ru-RU" sz="2800" dirty="0"/>
              <a:t>список </a:t>
            </a:r>
            <a:r>
              <a:rPr lang="ru-RU" sz="2800" b="1" u="sng" dirty="0"/>
              <a:t>диуретики</a:t>
            </a:r>
            <a:r>
              <a:rPr lang="ru-RU" sz="2800" dirty="0"/>
              <a:t>, которые </a:t>
            </a:r>
            <a:r>
              <a:rPr lang="ru-RU" sz="2800" b="1" u="sng" dirty="0"/>
              <a:t>при разумном использовании практически безвредны</a:t>
            </a:r>
          </a:p>
        </p:txBody>
      </p:sp>
    </p:spTree>
    <p:extLst>
      <p:ext uri="{BB962C8B-B14F-4D97-AF65-F5344CB8AC3E}">
        <p14:creationId xmlns:p14="http://schemas.microsoft.com/office/powerpoint/2010/main" xmlns="" val="28863435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1972" y="180304"/>
            <a:ext cx="8952030" cy="656823"/>
          </a:xfrm>
        </p:spPr>
        <p:txBody>
          <a:bodyPr/>
          <a:lstStyle/>
          <a:p>
            <a:r>
              <a:rPr lang="ru-RU" dirty="0" smtClean="0"/>
              <a:t>Кровяной допинг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667" y="837126"/>
            <a:ext cx="11797047" cy="574397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600" dirty="0"/>
              <a:t>Применение кровяного допинга может нести серьезную угрозу здоровью, в числе </a:t>
            </a:r>
            <a:r>
              <a:rPr lang="ru-RU" sz="2600" b="1" u="sng" dirty="0"/>
              <a:t>побочных эффектов возможны</a:t>
            </a:r>
            <a:r>
              <a:rPr lang="ru-RU" sz="2600" dirty="0"/>
              <a:t>: </a:t>
            </a:r>
            <a:endParaRPr lang="ru-RU" sz="2600" dirty="0" smtClean="0"/>
          </a:p>
          <a:p>
            <a:r>
              <a:rPr lang="ru-RU" sz="2800" dirty="0" smtClean="0"/>
              <a:t>аллергические </a:t>
            </a:r>
            <a:r>
              <a:rPr lang="ru-RU" sz="2800" dirty="0"/>
              <a:t>реакции (от сыпи и лихорадки до заболеваний почек) при использовании не той группы крови </a:t>
            </a:r>
            <a:endParaRPr lang="ru-RU" sz="2800" dirty="0" smtClean="0"/>
          </a:p>
          <a:p>
            <a:r>
              <a:rPr lang="ru-RU" sz="2800" dirty="0" smtClean="0"/>
              <a:t>перегрузка кровообращения </a:t>
            </a:r>
          </a:p>
          <a:p>
            <a:r>
              <a:rPr lang="ru-RU" sz="2800" dirty="0" smtClean="0"/>
              <a:t>тромбы</a:t>
            </a:r>
            <a:r>
              <a:rPr lang="ru-RU" sz="2800" dirty="0"/>
              <a:t>, сердечная недостаточность и сердечный приступ, 33 </a:t>
            </a:r>
            <a:endParaRPr lang="ru-RU" sz="2800" dirty="0" smtClean="0"/>
          </a:p>
          <a:p>
            <a:r>
              <a:rPr lang="ru-RU" sz="2800" dirty="0" smtClean="0"/>
              <a:t>метаболический шок </a:t>
            </a:r>
          </a:p>
          <a:p>
            <a:pPr marL="0" indent="0">
              <a:buNone/>
            </a:pPr>
            <a:r>
              <a:rPr lang="ru-RU" sz="2800" dirty="0" smtClean="0"/>
              <a:t>Спортсмен</a:t>
            </a:r>
            <a:r>
              <a:rPr lang="ru-RU" sz="2800" dirty="0"/>
              <a:t>, использующий </a:t>
            </a:r>
            <a:r>
              <a:rPr lang="ru-RU" sz="2800" b="1" u="sng" dirty="0"/>
              <a:t>кровь другого человека </a:t>
            </a:r>
            <a:r>
              <a:rPr lang="ru-RU" sz="2800" dirty="0"/>
              <a:t>рискует получить </a:t>
            </a:r>
            <a:endParaRPr lang="ru-RU" sz="2800" dirty="0" smtClean="0"/>
          </a:p>
          <a:p>
            <a:r>
              <a:rPr lang="ru-RU" sz="2800" dirty="0" smtClean="0"/>
              <a:t>проблемы </a:t>
            </a:r>
            <a:r>
              <a:rPr lang="ru-RU" sz="2800" dirty="0"/>
              <a:t>с иммунной </a:t>
            </a:r>
            <a:r>
              <a:rPr lang="ru-RU" sz="2800" dirty="0" smtClean="0"/>
              <a:t>системой </a:t>
            </a:r>
          </a:p>
          <a:p>
            <a:r>
              <a:rPr lang="ru-RU" sz="2800" dirty="0" smtClean="0"/>
              <a:t>лихорадку </a:t>
            </a:r>
            <a:r>
              <a:rPr lang="ru-RU" sz="2800" dirty="0"/>
              <a:t>и вирусные </a:t>
            </a:r>
            <a:r>
              <a:rPr lang="ru-RU" sz="2800" dirty="0" smtClean="0"/>
              <a:t>инфекции</a:t>
            </a:r>
          </a:p>
          <a:p>
            <a:r>
              <a:rPr lang="ru-RU" sz="2800" dirty="0" smtClean="0"/>
              <a:t>гепатит </a:t>
            </a:r>
            <a:r>
              <a:rPr lang="ru-RU" sz="2800" dirty="0"/>
              <a:t>и СПИД. </a:t>
            </a:r>
          </a:p>
        </p:txBody>
      </p:sp>
    </p:spTree>
    <p:extLst>
      <p:ext uri="{BB962C8B-B14F-4D97-AF65-F5344CB8AC3E}">
        <p14:creationId xmlns:p14="http://schemas.microsoft.com/office/powerpoint/2010/main" xmlns="" val="3216504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304" y="386366"/>
            <a:ext cx="10380372" cy="824248"/>
          </a:xfrm>
        </p:spPr>
        <p:txBody>
          <a:bodyPr/>
          <a:lstStyle/>
          <a:p>
            <a:r>
              <a:rPr lang="ru-RU" b="1" dirty="0"/>
              <a:t>Искусственные переносчики </a:t>
            </a:r>
            <a:r>
              <a:rPr lang="ru-RU" b="1" dirty="0" smtClean="0"/>
              <a:t>кислорода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0304" y="1210615"/>
            <a:ext cx="11114468" cy="5267458"/>
          </a:xfrm>
        </p:spPr>
        <p:txBody>
          <a:bodyPr>
            <a:normAutofit/>
          </a:bodyPr>
          <a:lstStyle/>
          <a:p>
            <a:r>
              <a:rPr lang="ru-RU" sz="2400" b="1" u="sng" dirty="0" smtClean="0"/>
              <a:t>Искусственные </a:t>
            </a:r>
            <a:r>
              <a:rPr lang="ru-RU" sz="2400" b="1" u="sng" dirty="0"/>
              <a:t>переносчики кислорода</a:t>
            </a:r>
            <a:r>
              <a:rPr lang="ru-RU" sz="2400" dirty="0"/>
              <a:t> – </a:t>
            </a:r>
            <a:r>
              <a:rPr lang="ru-RU" sz="2400" i="1" dirty="0"/>
              <a:t>это химические соединения, использующиеся для увеличения объема кислорода в крови. </a:t>
            </a:r>
            <a:endParaRPr lang="ru-RU" sz="2400" i="1" dirty="0" smtClean="0"/>
          </a:p>
          <a:p>
            <a:r>
              <a:rPr lang="ru-RU" sz="2400" dirty="0" smtClean="0"/>
              <a:t>Искусственные </a:t>
            </a:r>
            <a:r>
              <a:rPr lang="ru-RU" sz="2400" dirty="0"/>
              <a:t>переносчики кислорода могут быть использованы когда настоящая кровь недоступна, имеется риск заражения какой-либо инфекцией или же нет времени на то, чтобы проверить совместимость крови донора и реципиента. </a:t>
            </a:r>
            <a:endParaRPr lang="ru-RU" sz="2400" dirty="0" smtClean="0"/>
          </a:p>
          <a:p>
            <a:r>
              <a:rPr lang="ru-RU" sz="2400" dirty="0" smtClean="0"/>
              <a:t>В </a:t>
            </a:r>
            <a:r>
              <a:rPr lang="ru-RU" sz="2400" dirty="0"/>
              <a:t>настоящее время такие продукты используются мало, они постоянно совершенствуются, проводить больше научных исследований и клинических испытаний на эту тему.</a:t>
            </a:r>
          </a:p>
        </p:txBody>
      </p:sp>
    </p:spTree>
    <p:extLst>
      <p:ext uri="{BB962C8B-B14F-4D97-AF65-F5344CB8AC3E}">
        <p14:creationId xmlns:p14="http://schemas.microsoft.com/office/powerpoint/2010/main" xmlns="" val="16412374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789" y="180305"/>
            <a:ext cx="11758411" cy="528034"/>
          </a:xfrm>
        </p:spPr>
        <p:txBody>
          <a:bodyPr>
            <a:normAutofit/>
          </a:bodyPr>
          <a:lstStyle/>
          <a:p>
            <a:r>
              <a:rPr lang="ru-RU" sz="2800" b="1" dirty="0"/>
              <a:t>Почему искусственные переносчики кислорода запрещены?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8788" y="708339"/>
            <a:ext cx="11758411" cy="6149661"/>
          </a:xfrm>
        </p:spPr>
        <p:txBody>
          <a:bodyPr>
            <a:normAutofit/>
          </a:bodyPr>
          <a:lstStyle/>
          <a:p>
            <a:r>
              <a:rPr lang="ru-RU" sz="2000" dirty="0"/>
              <a:t>Имеются данные о том, что некоторые спортсмены использовали эти продукты для повышения объема транспортировки кислорода с целью повышения выносливости, однако этот эффект не подтвержден. 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Побочные </a:t>
            </a:r>
            <a:r>
              <a:rPr lang="ru-RU" sz="2000" dirty="0"/>
              <a:t>эффекты от применения искусственных переносчиков кислорода могут быть очень серьезными, в частности оттого, что трудно рассчитать дозировку этих </a:t>
            </a:r>
            <a:r>
              <a:rPr lang="ru-RU" sz="2000" dirty="0" smtClean="0"/>
              <a:t>субстанций: </a:t>
            </a:r>
          </a:p>
          <a:p>
            <a:r>
              <a:rPr lang="ru-RU" sz="2000" dirty="0" smtClean="0"/>
              <a:t>лихорадка; </a:t>
            </a:r>
          </a:p>
          <a:p>
            <a:r>
              <a:rPr lang="ru-RU" sz="2000" dirty="0" smtClean="0"/>
              <a:t>сокращение </a:t>
            </a:r>
            <a:r>
              <a:rPr lang="ru-RU" sz="2000" dirty="0"/>
              <a:t>количества тромбоцитов; </a:t>
            </a:r>
            <a:endParaRPr lang="ru-RU" sz="2000" dirty="0" smtClean="0"/>
          </a:p>
          <a:p>
            <a:r>
              <a:rPr lang="ru-RU" sz="2000" dirty="0" smtClean="0"/>
              <a:t>перегрузка </a:t>
            </a:r>
            <a:r>
              <a:rPr lang="ru-RU" sz="2000" dirty="0"/>
              <a:t>лимфоцитов; </a:t>
            </a:r>
            <a:endParaRPr lang="ru-RU" sz="2000" dirty="0" smtClean="0"/>
          </a:p>
          <a:p>
            <a:r>
              <a:rPr lang="ru-RU" sz="2000" dirty="0" smtClean="0"/>
              <a:t>диарея</a:t>
            </a:r>
            <a:r>
              <a:rPr lang="ru-RU" sz="2000" dirty="0"/>
              <a:t>; </a:t>
            </a:r>
            <a:endParaRPr lang="ru-RU" sz="2000" dirty="0" smtClean="0"/>
          </a:p>
          <a:p>
            <a:r>
              <a:rPr lang="ru-RU" sz="2000" dirty="0" smtClean="0"/>
              <a:t>заражение </a:t>
            </a:r>
            <a:r>
              <a:rPr lang="ru-RU" sz="2000" dirty="0"/>
              <a:t>крови, если препарат недостаточно чистый. 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Возможные </a:t>
            </a:r>
            <a:r>
              <a:rPr lang="ru-RU" sz="2000" dirty="0"/>
              <a:t>побочные эффекты от препаратов на основе гемоглобина: </a:t>
            </a:r>
            <a:endParaRPr lang="ru-RU" sz="2000" dirty="0" smtClean="0"/>
          </a:p>
          <a:p>
            <a:r>
              <a:rPr lang="ru-RU" sz="2000" dirty="0" smtClean="0"/>
              <a:t>повышенное </a:t>
            </a:r>
            <a:r>
              <a:rPr lang="ru-RU" sz="2000" dirty="0"/>
              <a:t>давление; </a:t>
            </a:r>
            <a:endParaRPr lang="ru-RU" sz="2000" dirty="0" smtClean="0"/>
          </a:p>
          <a:p>
            <a:r>
              <a:rPr lang="ru-RU" sz="2000" dirty="0" err="1" smtClean="0"/>
              <a:t>вазоконстрикция</a:t>
            </a:r>
            <a:r>
              <a:rPr lang="ru-RU" sz="2000" dirty="0" smtClean="0"/>
              <a:t> </a:t>
            </a:r>
            <a:r>
              <a:rPr lang="ru-RU" sz="2000" dirty="0"/>
              <a:t>(сужение кровеносных сосудов); </a:t>
            </a:r>
            <a:endParaRPr lang="ru-RU" sz="2000" dirty="0" smtClean="0"/>
          </a:p>
          <a:p>
            <a:r>
              <a:rPr lang="ru-RU" sz="2000" dirty="0" smtClean="0"/>
              <a:t>почечная </a:t>
            </a:r>
            <a:r>
              <a:rPr lang="ru-RU" sz="2000" dirty="0"/>
              <a:t>недостаточность; </a:t>
            </a:r>
            <a:endParaRPr lang="ru-RU" sz="2000" dirty="0" smtClean="0"/>
          </a:p>
          <a:p>
            <a:r>
              <a:rPr lang="ru-RU" sz="2000" dirty="0" smtClean="0"/>
              <a:t>перегрузка </a:t>
            </a:r>
            <a:r>
              <a:rPr lang="ru-RU" sz="2000" dirty="0"/>
              <a:t>железом. </a:t>
            </a:r>
          </a:p>
        </p:txBody>
      </p:sp>
    </p:spTree>
    <p:extLst>
      <p:ext uri="{BB962C8B-B14F-4D97-AF65-F5344CB8AC3E}">
        <p14:creationId xmlns:p14="http://schemas.microsoft.com/office/powerpoint/2010/main" xmlns="" val="39163958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6062" y="154546"/>
            <a:ext cx="9067940" cy="618186"/>
          </a:xfrm>
        </p:spPr>
        <p:txBody>
          <a:bodyPr>
            <a:normAutofit fontScale="90000"/>
          </a:bodyPr>
          <a:lstStyle/>
          <a:p>
            <a:r>
              <a:rPr lang="ru-RU" dirty="0"/>
              <a:t>Заменители плазмы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061" y="772733"/>
            <a:ext cx="11565229" cy="5268630"/>
          </a:xfrm>
        </p:spPr>
        <p:txBody>
          <a:bodyPr>
            <a:noAutofit/>
          </a:bodyPr>
          <a:lstStyle/>
          <a:p>
            <a:r>
              <a:rPr lang="ru-RU" sz="3200" b="1" u="sng" dirty="0" smtClean="0"/>
              <a:t>Заменители </a:t>
            </a:r>
            <a:r>
              <a:rPr lang="ru-RU" sz="3200" b="1" u="sng" dirty="0"/>
              <a:t>плазмы </a:t>
            </a:r>
            <a:r>
              <a:rPr lang="ru-RU" sz="3200" dirty="0"/>
              <a:t>– </a:t>
            </a:r>
            <a:r>
              <a:rPr lang="ru-RU" sz="3200" i="1" dirty="0"/>
              <a:t>это субстанции, использующиеся для разбавления крови и увеличения ее </a:t>
            </a:r>
            <a:r>
              <a:rPr lang="ru-RU" sz="3200" i="1" dirty="0" smtClean="0"/>
              <a:t>количества.</a:t>
            </a:r>
          </a:p>
          <a:p>
            <a:r>
              <a:rPr lang="ru-RU" sz="3200" dirty="0" smtClean="0"/>
              <a:t>Заменители </a:t>
            </a:r>
            <a:r>
              <a:rPr lang="ru-RU" sz="3200" dirty="0"/>
              <a:t>плазмы используются в медицине для замены жидкости в случаях шокового состояния, которое может быть вызвано потерей крови после хирургических операций или в результате травмы. </a:t>
            </a:r>
            <a:endParaRPr lang="ru-RU" sz="3200" dirty="0" smtClean="0"/>
          </a:p>
          <a:p>
            <a:r>
              <a:rPr lang="ru-RU" sz="3200" dirty="0" smtClean="0"/>
              <a:t>Побочные </a:t>
            </a:r>
            <a:r>
              <a:rPr lang="ru-RU" sz="3200" dirty="0"/>
              <a:t>эффекты могут включать в себя </a:t>
            </a:r>
            <a:r>
              <a:rPr lang="ru-RU" sz="3200" b="1" u="sng" dirty="0"/>
              <a:t>аллергические реакции и анафилактический шок</a:t>
            </a:r>
            <a:r>
              <a:rPr lang="ru-RU" sz="3200" dirty="0"/>
              <a:t> (опасная аллергическая реакция, которая может привести к смерти).</a:t>
            </a:r>
          </a:p>
        </p:txBody>
      </p:sp>
    </p:spTree>
    <p:extLst>
      <p:ext uri="{BB962C8B-B14F-4D97-AF65-F5344CB8AC3E}">
        <p14:creationId xmlns:p14="http://schemas.microsoft.com/office/powerpoint/2010/main" xmlns="" val="5744465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425" y="180304"/>
            <a:ext cx="9106577" cy="540913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Генный допинг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425" y="721217"/>
            <a:ext cx="11256136" cy="5320145"/>
          </a:xfrm>
        </p:spPr>
        <p:txBody>
          <a:bodyPr>
            <a:noAutofit/>
          </a:bodyPr>
          <a:lstStyle/>
          <a:p>
            <a:r>
              <a:rPr lang="ru-RU" sz="2400" dirty="0"/>
              <a:t>Сегодня ученые крайне озабочены тем фактом, что широко разрекламированные </a:t>
            </a:r>
            <a:r>
              <a:rPr lang="ru-RU" sz="2400" dirty="0" err="1"/>
              <a:t>ˮмагические</a:t>
            </a:r>
            <a:r>
              <a:rPr lang="ru-RU" sz="2400" dirty="0"/>
              <a:t>“ свойства препаратов группы </a:t>
            </a:r>
            <a:r>
              <a:rPr lang="ru-RU" sz="2400" b="1" u="sng" dirty="0"/>
              <a:t>генного допинга</a:t>
            </a:r>
            <a:r>
              <a:rPr lang="ru-RU" sz="2400" dirty="0"/>
              <a:t> приведут к быстрому их распространению в спортивном мире. </a:t>
            </a:r>
            <a:endParaRPr lang="ru-RU" sz="2400" dirty="0" smtClean="0"/>
          </a:p>
          <a:p>
            <a:r>
              <a:rPr lang="ru-RU" sz="2400" dirty="0" smtClean="0"/>
              <a:t>При </a:t>
            </a:r>
            <a:r>
              <a:rPr lang="ru-RU" sz="2400" dirty="0"/>
              <a:t>этом не было проведено достаточных исследований по их влиянию на организм человека. </a:t>
            </a:r>
            <a:endParaRPr lang="ru-RU" sz="2400" dirty="0" smtClean="0"/>
          </a:p>
          <a:p>
            <a:r>
              <a:rPr lang="ru-RU" sz="2400" dirty="0" smtClean="0"/>
              <a:t>В </a:t>
            </a:r>
            <a:r>
              <a:rPr lang="ru-RU" sz="2400" dirty="0"/>
              <a:t>частности, большую озабоченность вызывает потенциальное воздействие этих веществ на </a:t>
            </a:r>
            <a:r>
              <a:rPr lang="ru-RU" sz="2400" b="1" u="sng" dirty="0"/>
              <a:t>сердечнососудистую систему</a:t>
            </a:r>
            <a:r>
              <a:rPr lang="ru-RU" sz="2400" dirty="0"/>
              <a:t> человека, что может привести к самым катастрофичным последствиям, как </a:t>
            </a:r>
            <a:r>
              <a:rPr lang="ru-RU" sz="2400" b="1" u="sng" dirty="0"/>
              <a:t>инфаркт миокарда. </a:t>
            </a:r>
            <a:endParaRPr lang="ru-RU" sz="2400" b="1" u="sng" dirty="0" smtClean="0"/>
          </a:p>
          <a:p>
            <a:r>
              <a:rPr lang="ru-RU" sz="2400" dirty="0" smtClean="0"/>
              <a:t>Дополнительный </a:t>
            </a:r>
            <a:r>
              <a:rPr lang="ru-RU" sz="2400" dirty="0"/>
              <a:t>риск для здоровья существует еще и в том случае, если с веществами и методами применяются еще и инъекции. </a:t>
            </a:r>
            <a:endParaRPr lang="ru-RU" sz="2400" dirty="0" smtClean="0"/>
          </a:p>
          <a:p>
            <a:r>
              <a:rPr lang="ru-RU" sz="2400" dirty="0" smtClean="0"/>
              <a:t>Нестерильные </a:t>
            </a:r>
            <a:r>
              <a:rPr lang="ru-RU" sz="2400" dirty="0"/>
              <a:t>условия, включая возможность использования одной и той же иглы многократно и разными пациентами, повышают </a:t>
            </a:r>
            <a:r>
              <a:rPr lang="ru-RU" sz="2400" b="1" u="sng" dirty="0"/>
              <a:t>риск передачи инфекционных заболеваний. </a:t>
            </a:r>
          </a:p>
        </p:txBody>
      </p:sp>
    </p:spTree>
    <p:extLst>
      <p:ext uri="{BB962C8B-B14F-4D97-AF65-F5344CB8AC3E}">
        <p14:creationId xmlns:p14="http://schemas.microsoft.com/office/powerpoint/2010/main" xmlns="" val="2987108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700" y="266700"/>
            <a:ext cx="9007302" cy="660400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ts val="1000"/>
              </a:spcBef>
            </a:pPr>
            <a:r>
              <a:rPr lang="ru-RU" sz="3200" b="1" dirty="0"/>
              <a:t>Стимуляторы</a:t>
            </a:r>
            <a:endParaRPr lang="ru-RU" sz="3200" b="1" dirty="0">
              <a:solidFill>
                <a:prstClr val="black">
                  <a:lumMod val="75000"/>
                  <a:lumOff val="25000"/>
                </a:prstClr>
              </a:solidFill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6700" y="1066800"/>
            <a:ext cx="11341100" cy="5587999"/>
          </a:xfrm>
        </p:spPr>
        <p:txBody>
          <a:bodyPr>
            <a:normAutofit/>
          </a:bodyPr>
          <a:lstStyle/>
          <a:p>
            <a:r>
              <a:rPr lang="ru-RU" sz="2400" b="1" u="sng" dirty="0"/>
              <a:t>Стимуляторы (</a:t>
            </a:r>
            <a:r>
              <a:rPr lang="ru-RU" sz="2400" dirty="0"/>
              <a:t>стимуляторы центральной нервной системы, симпатомиметики, анальгетики, например, </a:t>
            </a:r>
            <a:r>
              <a:rPr lang="ru-RU" sz="2400" dirty="0" err="1"/>
              <a:t>амфетамин</a:t>
            </a:r>
            <a:r>
              <a:rPr lang="ru-RU" sz="2400" dirty="0"/>
              <a:t>, эфедрин, фенамин, кофеин, кокаин и др.). </a:t>
            </a:r>
            <a:endParaRPr lang="ru-RU" sz="2400" dirty="0" smtClean="0"/>
          </a:p>
          <a:p>
            <a:r>
              <a:rPr lang="ru-RU" sz="2400" b="1" u="sng" dirty="0" smtClean="0"/>
              <a:t>Эффект</a:t>
            </a:r>
            <a:r>
              <a:rPr lang="ru-RU" sz="2400" dirty="0" smtClean="0"/>
              <a:t> </a:t>
            </a:r>
            <a:r>
              <a:rPr lang="ru-RU" sz="2400" dirty="0"/>
              <a:t>действия стимуляторов схож с эффектом, который получается при действии адреналина. </a:t>
            </a:r>
            <a:endParaRPr lang="ru-RU" sz="2400" dirty="0" smtClean="0"/>
          </a:p>
          <a:p>
            <a:r>
              <a:rPr lang="ru-RU" sz="2400" dirty="0" smtClean="0"/>
              <a:t>В </a:t>
            </a:r>
            <a:r>
              <a:rPr lang="ru-RU" sz="2400" dirty="0"/>
              <a:t>любом организме всегда существуют предохранители, не позволяющие до конца расходовать заложенные в него резервы. </a:t>
            </a:r>
            <a:endParaRPr lang="ru-RU" sz="2400" dirty="0" smtClean="0"/>
          </a:p>
          <a:p>
            <a:r>
              <a:rPr lang="ru-RU" sz="2400" dirty="0" smtClean="0"/>
              <a:t>Стимуляторы </a:t>
            </a:r>
            <a:r>
              <a:rPr lang="ru-RU" sz="2400" dirty="0"/>
              <a:t>их убирают, благодаря чему при сверхвысоких нагрузках спортсмен черпает свои силы из </a:t>
            </a:r>
            <a:r>
              <a:rPr lang="ru-RU" sz="2400" dirty="0" err="1"/>
              <a:t>ˮнеприкосновенного</a:t>
            </a:r>
            <a:r>
              <a:rPr lang="ru-RU" sz="2400" dirty="0"/>
              <a:t> запаса“. </a:t>
            </a:r>
          </a:p>
        </p:txBody>
      </p:sp>
    </p:spTree>
    <p:extLst>
      <p:ext uri="{BB962C8B-B14F-4D97-AF65-F5344CB8AC3E}">
        <p14:creationId xmlns:p14="http://schemas.microsoft.com/office/powerpoint/2010/main" xmlns="" val="170359371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2160590"/>
            <a:ext cx="10553043" cy="16644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b="1" dirty="0" smtClean="0"/>
              <a:t>3. Особенности </a:t>
            </a:r>
            <a:r>
              <a:rPr lang="ru-RU" sz="4400" b="1" dirty="0"/>
              <a:t>применения спортивного питания и БАД</a:t>
            </a:r>
          </a:p>
        </p:txBody>
      </p:sp>
    </p:spTree>
    <p:extLst>
      <p:ext uri="{BB962C8B-B14F-4D97-AF65-F5344CB8AC3E}">
        <p14:creationId xmlns:p14="http://schemas.microsoft.com/office/powerpoint/2010/main" xmlns="" val="213941336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909" y="218941"/>
            <a:ext cx="11372045" cy="6439436"/>
          </a:xfrm>
        </p:spPr>
        <p:txBody>
          <a:bodyPr>
            <a:normAutofit/>
          </a:bodyPr>
          <a:lstStyle/>
          <a:p>
            <a:r>
              <a:rPr lang="ru-RU" sz="2800" b="1" u="sng" dirty="0"/>
              <a:t>ВАДА</a:t>
            </a:r>
            <a:r>
              <a:rPr lang="ru-RU" sz="2800" dirty="0"/>
              <a:t> обращает внимание на использование спортсменами </a:t>
            </a:r>
            <a:r>
              <a:rPr lang="ru-RU" sz="2800" b="1" u="sng" dirty="0"/>
              <a:t>пищевых добавок</a:t>
            </a:r>
            <a:r>
              <a:rPr lang="ru-RU" sz="2800" dirty="0"/>
              <a:t>, так как во многих странах правительства </a:t>
            </a:r>
            <a:r>
              <a:rPr lang="ru-RU" sz="2800" b="1" u="sng" dirty="0"/>
              <a:t>не регулируют соответствующим образом их производство. </a:t>
            </a:r>
            <a:endParaRPr lang="ru-RU" sz="2800" b="1" u="sng" dirty="0" smtClean="0"/>
          </a:p>
          <a:p>
            <a:r>
              <a:rPr lang="ru-RU" sz="2800" dirty="0" smtClean="0"/>
              <a:t>Это </a:t>
            </a:r>
            <a:r>
              <a:rPr lang="ru-RU" sz="2800" dirty="0"/>
              <a:t>означает, что </a:t>
            </a:r>
            <a:r>
              <a:rPr lang="ru-RU" sz="2800" b="1" u="sng" dirty="0"/>
              <a:t>ингредиенты</a:t>
            </a:r>
            <a:r>
              <a:rPr lang="ru-RU" sz="2800" dirty="0"/>
              <a:t>, входящие в состав препарата, </a:t>
            </a:r>
            <a:r>
              <a:rPr lang="ru-RU" sz="2800" b="1" u="sng" dirty="0"/>
              <a:t>могут не соответствовать веществам, указанным на его упаковке. </a:t>
            </a:r>
            <a:endParaRPr lang="ru-RU" sz="2800" b="1" u="sng" dirty="0" smtClean="0"/>
          </a:p>
          <a:p>
            <a:r>
              <a:rPr lang="ru-RU" sz="2800" dirty="0" smtClean="0"/>
              <a:t>В </a:t>
            </a:r>
            <a:r>
              <a:rPr lang="ru-RU" sz="2800" dirty="0"/>
              <a:t>некоторых случаях среди субстанций, не указанных на упаковке, могут быть </a:t>
            </a:r>
            <a:r>
              <a:rPr lang="ru-RU" sz="2800" b="1" u="sng" dirty="0"/>
              <a:t>запрещенные</a:t>
            </a:r>
            <a:r>
              <a:rPr lang="ru-RU" sz="2800" dirty="0"/>
              <a:t> в соответствии с антидопинговыми правилами. </a:t>
            </a:r>
            <a:endParaRPr lang="ru-RU" sz="2800" dirty="0" smtClean="0"/>
          </a:p>
          <a:p>
            <a:r>
              <a:rPr lang="ru-RU" sz="2800" dirty="0" smtClean="0"/>
              <a:t>Значительная </a:t>
            </a:r>
            <a:r>
              <a:rPr lang="ru-RU" sz="2800" dirty="0"/>
              <a:t>часть положительных результатов допинг-контроля является следствием использования </a:t>
            </a:r>
            <a:r>
              <a:rPr lang="ru-RU" sz="2800" b="1" u="sng" dirty="0"/>
              <a:t>некачественных пищевых добавок</a:t>
            </a:r>
          </a:p>
        </p:txBody>
      </p:sp>
    </p:spTree>
    <p:extLst>
      <p:ext uri="{BB962C8B-B14F-4D97-AF65-F5344CB8AC3E}">
        <p14:creationId xmlns:p14="http://schemas.microsoft.com/office/powerpoint/2010/main" xmlns="" val="234201574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0456" y="296214"/>
            <a:ext cx="10934164" cy="6465193"/>
          </a:xfrm>
        </p:spPr>
        <p:txBody>
          <a:bodyPr>
            <a:normAutofit/>
          </a:bodyPr>
          <a:lstStyle/>
          <a:p>
            <a:r>
              <a:rPr lang="ru-RU" sz="2800" b="1" u="sng" dirty="0"/>
              <a:t>Позиция ВАДА </a:t>
            </a:r>
            <a:r>
              <a:rPr lang="ru-RU" sz="2800" dirty="0"/>
              <a:t>по использованию </a:t>
            </a:r>
            <a:r>
              <a:rPr lang="ru-RU" sz="2800" b="1" u="sng" dirty="0"/>
              <a:t>пищевых добавок </a:t>
            </a:r>
            <a:r>
              <a:rPr lang="ru-RU" sz="2800" dirty="0"/>
              <a:t>состоит в том, что спортсменам международного уровня они </a:t>
            </a:r>
            <a:r>
              <a:rPr lang="ru-RU" sz="2800" b="1" u="sng" dirty="0"/>
              <a:t>необходимы. </a:t>
            </a:r>
            <a:endParaRPr lang="ru-RU" sz="2800" b="1" u="sng" dirty="0" smtClean="0"/>
          </a:p>
          <a:p>
            <a:r>
              <a:rPr lang="ru-RU" sz="2800" dirty="0" smtClean="0"/>
              <a:t>ВАДА </a:t>
            </a:r>
            <a:r>
              <a:rPr lang="ru-RU" sz="2800" dirty="0"/>
              <a:t>обеспокоено тем, что многие спортсмены собираются принимать те или иные пищевые добавки без достаточных знаний о пользе данного препарата, а также о том, содержится или нет запрещенная субстанция в препарате. </a:t>
            </a:r>
            <a:endParaRPr lang="ru-RU" sz="2800" dirty="0" smtClean="0"/>
          </a:p>
          <a:p>
            <a:r>
              <a:rPr lang="ru-RU" sz="2800" b="1" u="sng" dirty="0" smtClean="0"/>
              <a:t>Использование </a:t>
            </a:r>
            <a:r>
              <a:rPr lang="ru-RU" sz="2800" b="1" u="sng" dirty="0"/>
              <a:t>некачественной пищевой добавки не служит оправданием при рассмотрении дел об обнаружении </a:t>
            </a:r>
            <a:r>
              <a:rPr lang="ru-RU" sz="2800" b="1" u="sng" dirty="0" smtClean="0"/>
              <a:t>допинга!!!</a:t>
            </a:r>
            <a:r>
              <a:rPr lang="ru-RU" sz="2800" dirty="0" smtClean="0"/>
              <a:t> </a:t>
            </a:r>
          </a:p>
          <a:p>
            <a:r>
              <a:rPr lang="ru-RU" sz="2800" dirty="0" smtClean="0"/>
              <a:t>Спортсмены </a:t>
            </a:r>
            <a:r>
              <a:rPr lang="ru-RU" sz="2800" dirty="0"/>
              <a:t>должны </a:t>
            </a:r>
            <a:r>
              <a:rPr lang="ru-RU" sz="2800" b="1" u="sng" dirty="0"/>
              <a:t>помнить</a:t>
            </a:r>
            <a:r>
              <a:rPr lang="ru-RU" sz="2800" dirty="0"/>
              <a:t> о том, что пищевые добавки могут содержать </a:t>
            </a:r>
            <a:r>
              <a:rPr lang="ru-RU" sz="2800" b="1" u="sng" dirty="0"/>
              <a:t>опасные и вредные вещества</a:t>
            </a:r>
            <a:r>
              <a:rPr lang="ru-RU" sz="2800" dirty="0"/>
              <a:t>, а также о принципе полной ответственности спортсмена.</a:t>
            </a:r>
          </a:p>
        </p:txBody>
      </p:sp>
    </p:spTree>
    <p:extLst>
      <p:ext uri="{BB962C8B-B14F-4D97-AF65-F5344CB8AC3E}">
        <p14:creationId xmlns:p14="http://schemas.microsoft.com/office/powerpoint/2010/main" xmlns="" val="138054200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909" y="154547"/>
            <a:ext cx="11784169" cy="5886816"/>
          </a:xfrm>
        </p:spPr>
        <p:txBody>
          <a:bodyPr>
            <a:noAutofit/>
          </a:bodyPr>
          <a:lstStyle/>
          <a:p>
            <a:r>
              <a:rPr lang="ru-RU" sz="2800" dirty="0"/>
              <a:t>Если вы считаете, что необходим прием пищевых добавок, вы должны в первую очередь </a:t>
            </a:r>
            <a:r>
              <a:rPr lang="ru-RU" sz="2800" b="1" u="sng" dirty="0"/>
              <a:t>проконсультироваться </a:t>
            </a:r>
            <a:r>
              <a:rPr lang="ru-RU" sz="2800" dirty="0"/>
              <a:t>с компетентным специалистом, таким как диетолог (специалист по спортивному питанию) или спортивный врач, чтобы </a:t>
            </a:r>
            <a:r>
              <a:rPr lang="ru-RU" sz="2800" b="1" u="sng" dirty="0"/>
              <a:t>получить совет, </a:t>
            </a:r>
            <a:r>
              <a:rPr lang="ru-RU" sz="2800" dirty="0"/>
              <a:t>каким образом можно получить необходимые организму вещества, употребляя обычную пищу. </a:t>
            </a:r>
            <a:endParaRPr lang="ru-RU" sz="2800" dirty="0" smtClean="0"/>
          </a:p>
          <a:p>
            <a:r>
              <a:rPr lang="ru-RU" sz="2800" dirty="0" smtClean="0"/>
              <a:t>Если </a:t>
            </a:r>
            <a:r>
              <a:rPr lang="ru-RU" sz="2800" dirty="0"/>
              <a:t>специалисты рекомендуют прием пищевых добавок, то надо быть уверенным, что добавки не принесут вреда здоровью. </a:t>
            </a:r>
            <a:endParaRPr lang="ru-RU" sz="2800" dirty="0" smtClean="0"/>
          </a:p>
          <a:p>
            <a:r>
              <a:rPr lang="ru-RU" sz="2800" dirty="0" smtClean="0"/>
              <a:t>Приняв </a:t>
            </a:r>
            <a:r>
              <a:rPr lang="ru-RU" sz="2800" dirty="0"/>
              <a:t>решение о приеме </a:t>
            </a:r>
            <a:r>
              <a:rPr lang="ru-RU" sz="2800" b="1" u="sng" dirty="0"/>
              <a:t>добавок</a:t>
            </a:r>
            <a:r>
              <a:rPr lang="ru-RU" sz="2800" dirty="0"/>
              <a:t>, следует использовать препараты, выпущенные производителями, имеющими </a:t>
            </a:r>
            <a:r>
              <a:rPr lang="ru-RU" sz="2800" b="1" u="sng" dirty="0"/>
              <a:t>солидную репутацию и использующими качественное оборудование</a:t>
            </a:r>
            <a:r>
              <a:rPr lang="ru-RU" sz="2800" dirty="0"/>
              <a:t>, такими как всемирно известные международные фармацевтические компании, а также по возможности продукцию, имеющую </a:t>
            </a:r>
            <a:r>
              <a:rPr lang="ru-RU" sz="2800" b="1" u="sng" dirty="0"/>
              <a:t>антидопинговый сертификат.</a:t>
            </a:r>
          </a:p>
        </p:txBody>
      </p:sp>
    </p:spTree>
    <p:extLst>
      <p:ext uri="{BB962C8B-B14F-4D97-AF65-F5344CB8AC3E}">
        <p14:creationId xmlns:p14="http://schemas.microsoft.com/office/powerpoint/2010/main" xmlns="" val="252607181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2160589"/>
            <a:ext cx="10578801" cy="1548526"/>
          </a:xfrm>
        </p:spPr>
        <p:txBody>
          <a:bodyPr>
            <a:normAutofit fontScale="85000" lnSpcReduction="10000"/>
          </a:bodyPr>
          <a:lstStyle/>
          <a:p>
            <a:pPr marL="0" lvl="0" indent="0">
              <a:buClr>
                <a:srgbClr val="90C226"/>
              </a:buClr>
              <a:buNone/>
            </a:pPr>
            <a:r>
              <a:rPr lang="ru-RU" sz="5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4. Использование допинга в спорте</a:t>
            </a:r>
            <a:br>
              <a:rPr lang="ru-RU" sz="5200" b="1" dirty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endParaRPr lang="ru-RU" sz="52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2082946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1973"/>
            <a:ext cx="10308345" cy="5719390"/>
          </a:xfrm>
        </p:spPr>
        <p:txBody>
          <a:bodyPr>
            <a:normAutofit/>
          </a:bodyPr>
          <a:lstStyle/>
          <a:p>
            <a:r>
              <a:rPr lang="ru-RU" sz="2800" dirty="0"/>
              <a:t>Уровень развития современного спорта, те перегрузки, которые испытывают спортсмены, настолько высоки, что </a:t>
            </a:r>
            <a:r>
              <a:rPr lang="ru-RU" sz="2800" b="1" u="sng" dirty="0"/>
              <a:t>невозможно вообще отказаться от использования лекарственных препаратов. </a:t>
            </a:r>
            <a:endParaRPr lang="ru-RU" sz="2800" b="1" u="sng" dirty="0" smtClean="0"/>
          </a:p>
          <a:p>
            <a:r>
              <a:rPr lang="ru-RU" sz="2800" dirty="0" smtClean="0"/>
              <a:t>За </a:t>
            </a:r>
            <a:r>
              <a:rPr lang="ru-RU" sz="2800" dirty="0"/>
              <a:t>последние </a:t>
            </a:r>
            <a:r>
              <a:rPr lang="ru-RU" sz="2800" b="1" u="sng" dirty="0"/>
              <a:t>15-20 лет </a:t>
            </a:r>
            <a:r>
              <a:rPr lang="ru-RU" sz="2800" dirty="0"/>
              <a:t>объем и интенсивность тренировочных и соревновательных нагрузок возросли в </a:t>
            </a:r>
            <a:r>
              <a:rPr lang="ru-RU" sz="2800" b="1" u="sng" dirty="0"/>
              <a:t>2-3 раза </a:t>
            </a:r>
            <a:r>
              <a:rPr lang="ru-RU" sz="2800" dirty="0"/>
              <a:t>и спортсмены многих видов спорта вплотную подошли к </a:t>
            </a:r>
            <a:r>
              <a:rPr lang="ru-RU" sz="2800" b="1" u="sng" dirty="0"/>
              <a:t>пределу физиологических возможностей организма. </a:t>
            </a:r>
          </a:p>
        </p:txBody>
      </p:sp>
    </p:spTree>
    <p:extLst>
      <p:ext uri="{BB962C8B-B14F-4D97-AF65-F5344CB8AC3E}">
        <p14:creationId xmlns:p14="http://schemas.microsoft.com/office/powerpoint/2010/main" xmlns="" val="200293890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1971" y="347731"/>
            <a:ext cx="11101589" cy="62977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800" b="1" u="sng" dirty="0" smtClean="0"/>
              <a:t>При </a:t>
            </a:r>
            <a:r>
              <a:rPr lang="ru-RU" sz="2800" b="1" u="sng" dirty="0"/>
              <a:t>этом </a:t>
            </a:r>
            <a:endParaRPr lang="ru-RU" sz="2800" b="1" u="sng" dirty="0" smtClean="0"/>
          </a:p>
          <a:p>
            <a:r>
              <a:rPr lang="ru-RU" sz="2800" dirty="0" smtClean="0"/>
              <a:t>витаминная </a:t>
            </a:r>
            <a:r>
              <a:rPr lang="ru-RU" sz="2800" dirty="0"/>
              <a:t>и пищевая неполноценность многих продуктов питания </a:t>
            </a:r>
            <a:r>
              <a:rPr lang="ru-RU" sz="2800" dirty="0" smtClean="0"/>
              <a:t>спортсменов </a:t>
            </a:r>
          </a:p>
          <a:p>
            <a:r>
              <a:rPr lang="ru-RU" sz="2800" dirty="0" smtClean="0"/>
              <a:t>необходимость </a:t>
            </a:r>
            <a:r>
              <a:rPr lang="ru-RU" sz="2800" dirty="0"/>
              <a:t>проведения восстановительных и профилактических </a:t>
            </a:r>
            <a:r>
              <a:rPr lang="ru-RU" sz="2800" dirty="0" smtClean="0"/>
              <a:t>мероприятий </a:t>
            </a:r>
          </a:p>
          <a:p>
            <a:r>
              <a:rPr lang="ru-RU" sz="2800" dirty="0" smtClean="0"/>
              <a:t>приспособление </a:t>
            </a:r>
            <a:r>
              <a:rPr lang="ru-RU" sz="2800" dirty="0"/>
              <a:t>организма к тяжелым физическим и психоэмоциональным </a:t>
            </a:r>
            <a:r>
              <a:rPr lang="ru-RU" sz="2800" dirty="0" smtClean="0"/>
              <a:t>нагрузкам </a:t>
            </a:r>
          </a:p>
          <a:p>
            <a:r>
              <a:rPr lang="ru-RU" sz="2800" dirty="0" smtClean="0"/>
              <a:t>переездам </a:t>
            </a:r>
            <a:r>
              <a:rPr lang="ru-RU" sz="2800" dirty="0"/>
              <a:t>в иные климатические условия и часовые пояса, </a:t>
            </a:r>
            <a:endParaRPr lang="ru-RU" sz="2800" dirty="0" smtClean="0"/>
          </a:p>
          <a:p>
            <a:r>
              <a:rPr lang="ru-RU" sz="2800" dirty="0" smtClean="0"/>
              <a:t>множество </a:t>
            </a:r>
            <a:r>
              <a:rPr lang="ru-RU" sz="2800" dirty="0"/>
              <a:t>иных </a:t>
            </a:r>
            <a:r>
              <a:rPr lang="ru-RU" sz="2800" dirty="0" smtClean="0"/>
              <a:t>причин 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ru-RU" sz="3500" b="1" u="sng" dirty="0" smtClean="0"/>
              <a:t>диктует </a:t>
            </a:r>
            <a:r>
              <a:rPr lang="ru-RU" sz="3500" b="1" u="sng" dirty="0"/>
              <a:t>необходимость применения фармакологических препаратов для обеспечения полноценной спортивной </a:t>
            </a:r>
            <a:r>
              <a:rPr lang="ru-RU" sz="3500" b="1" u="sng" dirty="0" smtClean="0"/>
              <a:t>деятельности!!!</a:t>
            </a:r>
            <a:endParaRPr lang="ru-RU" sz="3500" b="1" u="sng" dirty="0"/>
          </a:p>
        </p:txBody>
      </p:sp>
    </p:spTree>
    <p:extLst>
      <p:ext uri="{BB962C8B-B14F-4D97-AF65-F5344CB8AC3E}">
        <p14:creationId xmlns:p14="http://schemas.microsoft.com/office/powerpoint/2010/main" xmlns="" val="347220953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6214" y="244699"/>
            <a:ext cx="10354614" cy="62720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u="sng" dirty="0" smtClean="0"/>
              <a:t>В </a:t>
            </a:r>
            <a:r>
              <a:rPr lang="ru-RU" sz="2800" b="1" u="sng" dirty="0"/>
              <a:t>профессиональном спорте сложилась парадоксальная ситуация: </a:t>
            </a:r>
            <a:endParaRPr lang="ru-RU" sz="2800" b="1" u="sng" dirty="0" smtClean="0"/>
          </a:p>
          <a:p>
            <a:r>
              <a:rPr lang="ru-RU" sz="2800" b="1" u="sng" dirty="0" smtClean="0"/>
              <a:t>с </a:t>
            </a:r>
            <a:r>
              <a:rPr lang="ru-RU" sz="2800" b="1" u="sng" dirty="0"/>
              <a:t>одной стороны</a:t>
            </a:r>
            <a:r>
              <a:rPr lang="ru-RU" sz="2800" dirty="0"/>
              <a:t>, законы шоу-бизнеса, каковым сейчас стал большой спорт, </a:t>
            </a:r>
            <a:r>
              <a:rPr lang="ru-RU" sz="2800" b="1" u="sng" dirty="0"/>
              <a:t>требуют</a:t>
            </a:r>
            <a:r>
              <a:rPr lang="ru-RU" sz="2800" dirty="0"/>
              <a:t> от спортсменов запредельных, за гранью человеческих возможностей, </a:t>
            </a:r>
            <a:r>
              <a:rPr lang="ru-RU" sz="2800" dirty="0" smtClean="0"/>
              <a:t>результатов </a:t>
            </a:r>
          </a:p>
          <a:p>
            <a:r>
              <a:rPr lang="ru-RU" sz="2800" b="1" u="sng" dirty="0" smtClean="0"/>
              <a:t>с другой </a:t>
            </a:r>
            <a:r>
              <a:rPr lang="ru-RU" sz="2800" dirty="0" smtClean="0"/>
              <a:t>– атлетам </a:t>
            </a:r>
            <a:r>
              <a:rPr lang="ru-RU" sz="2800" b="1" u="sng" dirty="0"/>
              <a:t>запрещено</a:t>
            </a:r>
            <a:r>
              <a:rPr lang="ru-RU" sz="2800" dirty="0"/>
              <a:t> принимать средства, которые помогают организму эти сумасшедшие нагрузки выдержать. </a:t>
            </a:r>
          </a:p>
        </p:txBody>
      </p:sp>
    </p:spTree>
    <p:extLst>
      <p:ext uri="{BB962C8B-B14F-4D97-AF65-F5344CB8AC3E}">
        <p14:creationId xmlns:p14="http://schemas.microsoft.com/office/powerpoint/2010/main" xmlns="" val="200506281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7577" y="321973"/>
            <a:ext cx="10728102" cy="571939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3200" b="1" u="sng" dirty="0"/>
              <a:t>Принц Александр де </a:t>
            </a:r>
            <a:r>
              <a:rPr lang="ru-RU" sz="3200" b="1" u="sng" dirty="0" err="1"/>
              <a:t>Мерод</a:t>
            </a:r>
            <a:r>
              <a:rPr lang="ru-RU" sz="3200" dirty="0"/>
              <a:t>, ныне покойный председатель медицинской комиссии Международного Олимпийского Комитета </a:t>
            </a:r>
            <a:r>
              <a:rPr lang="ru-RU" sz="3200" b="1" u="sng" dirty="0"/>
              <a:t>писал: </a:t>
            </a:r>
            <a:endParaRPr lang="ru-RU" sz="3200" b="1" u="sng" dirty="0" smtClean="0"/>
          </a:p>
          <a:p>
            <a:r>
              <a:rPr lang="ru-RU" sz="3200" i="1" dirty="0" err="1" smtClean="0"/>
              <a:t>ˮК</a:t>
            </a:r>
            <a:r>
              <a:rPr lang="ru-RU" sz="3200" i="1" dirty="0" smtClean="0"/>
              <a:t> </a:t>
            </a:r>
            <a:r>
              <a:rPr lang="ru-RU" sz="3200" i="1" dirty="0"/>
              <a:t>сожалению, причины применения допинга обусловлены самим характером современного спорта, превратившегося в своего рода отрасль экономики. </a:t>
            </a:r>
            <a:endParaRPr lang="ru-RU" sz="3200" i="1" dirty="0" smtClean="0"/>
          </a:p>
          <a:p>
            <a:r>
              <a:rPr lang="ru-RU" sz="3200" i="1" dirty="0" smtClean="0"/>
              <a:t>Сегодня </a:t>
            </a:r>
            <a:r>
              <a:rPr lang="ru-RU" sz="3200" i="1" dirty="0"/>
              <a:t>победа – не только слава, но и огромные деньги. </a:t>
            </a:r>
            <a:endParaRPr lang="ru-RU" sz="3200" i="1" dirty="0" smtClean="0"/>
          </a:p>
          <a:p>
            <a:r>
              <a:rPr lang="ru-RU" sz="3200" i="1" dirty="0" smtClean="0"/>
              <a:t>Миллионы</a:t>
            </a:r>
            <a:r>
              <a:rPr lang="ru-RU" sz="3200" i="1" dirty="0"/>
              <a:t>, а то и десятки миллионов, стоящие на кону, кружат голову, и мало кто способен устоять перед этим соблазном. </a:t>
            </a:r>
          </a:p>
        </p:txBody>
      </p:sp>
    </p:spTree>
    <p:extLst>
      <p:ext uri="{BB962C8B-B14F-4D97-AF65-F5344CB8AC3E}">
        <p14:creationId xmlns:p14="http://schemas.microsoft.com/office/powerpoint/2010/main" xmlns="" val="138650450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7881" y="399245"/>
            <a:ext cx="11487955" cy="5642117"/>
          </a:xfrm>
        </p:spPr>
        <p:txBody>
          <a:bodyPr>
            <a:noAutofit/>
          </a:bodyPr>
          <a:lstStyle/>
          <a:p>
            <a:r>
              <a:rPr lang="ru-RU" sz="2800" i="1" dirty="0"/>
              <a:t>Поэтому не удивительно, что лозунг победа любой ценой в наши дни многие понимают слишком буквально. </a:t>
            </a:r>
            <a:endParaRPr lang="ru-RU" sz="2800" i="1" dirty="0" smtClean="0"/>
          </a:p>
          <a:p>
            <a:r>
              <a:rPr lang="ru-RU" sz="2800" i="1" dirty="0" smtClean="0"/>
              <a:t>Бывает</a:t>
            </a:r>
            <a:r>
              <a:rPr lang="ru-RU" sz="2800" i="1" dirty="0"/>
              <a:t>, что даже родители благословляют, а иногда и настойчиво подталкивают своих спортивно одаренных детей на этот путь. </a:t>
            </a:r>
            <a:endParaRPr lang="ru-RU" sz="2800" i="1" dirty="0" smtClean="0"/>
          </a:p>
          <a:p>
            <a:r>
              <a:rPr lang="ru-RU" sz="2800" i="1" dirty="0" smtClean="0"/>
              <a:t>Немалый </a:t>
            </a:r>
            <a:r>
              <a:rPr lang="ru-RU" sz="2800" i="1" dirty="0"/>
              <a:t>вклад в нездоровую обстановку вносят и спортивные дельцы. </a:t>
            </a:r>
            <a:endParaRPr lang="ru-RU" sz="2800" i="1" dirty="0" smtClean="0"/>
          </a:p>
          <a:p>
            <a:r>
              <a:rPr lang="ru-RU" sz="2800" i="1" dirty="0" smtClean="0"/>
              <a:t>Заключив </a:t>
            </a:r>
            <a:r>
              <a:rPr lang="ru-RU" sz="2800" i="1" dirty="0"/>
              <a:t>со спортсменом контракт, они в погоне за прибылями сознательно заставляют его принимать химию. </a:t>
            </a:r>
            <a:endParaRPr lang="ru-RU" sz="2800" i="1" dirty="0" smtClean="0"/>
          </a:p>
          <a:p>
            <a:r>
              <a:rPr lang="ru-RU" sz="2800" i="1" dirty="0" smtClean="0"/>
              <a:t>Порой </a:t>
            </a:r>
            <a:r>
              <a:rPr lang="ru-RU" sz="2800" i="1" dirty="0"/>
              <a:t>спортсмена заставляют выступать, практически, на всех соревнованиях года. </a:t>
            </a:r>
            <a:endParaRPr lang="ru-RU" sz="2800" i="1" dirty="0" smtClean="0"/>
          </a:p>
          <a:p>
            <a:r>
              <a:rPr lang="ru-RU" sz="2800" i="1" dirty="0" smtClean="0"/>
              <a:t>Ну </a:t>
            </a:r>
            <a:r>
              <a:rPr lang="ru-RU" sz="2800" i="1" dirty="0"/>
              <a:t>а такой график, в принципе, невозможно выдержать без стимуляторов“. </a:t>
            </a:r>
          </a:p>
        </p:txBody>
      </p:sp>
    </p:spTree>
    <p:extLst>
      <p:ext uri="{BB962C8B-B14F-4D97-AF65-F5344CB8AC3E}">
        <p14:creationId xmlns:p14="http://schemas.microsoft.com/office/powerpoint/2010/main" xmlns="" val="2860793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68300"/>
            <a:ext cx="8596668" cy="749300"/>
          </a:xfrm>
        </p:spPr>
        <p:txBody>
          <a:bodyPr/>
          <a:lstStyle/>
          <a:p>
            <a:r>
              <a:rPr lang="ru-RU" b="1" dirty="0" smtClean="0"/>
              <a:t>Наркотики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58901"/>
            <a:ext cx="9749366" cy="4682462"/>
          </a:xfrm>
        </p:spPr>
        <p:txBody>
          <a:bodyPr>
            <a:noAutofit/>
          </a:bodyPr>
          <a:lstStyle/>
          <a:p>
            <a:r>
              <a:rPr lang="ru-RU" sz="3600" b="1" u="sng" dirty="0"/>
              <a:t>Наркотики </a:t>
            </a:r>
            <a:r>
              <a:rPr lang="ru-RU" sz="3600" dirty="0"/>
              <a:t>(наркотические анальгетики, например, морфин, </a:t>
            </a:r>
            <a:r>
              <a:rPr lang="ru-RU" sz="3600" dirty="0" err="1"/>
              <a:t>алкалоидыопиаты</a:t>
            </a:r>
            <a:r>
              <a:rPr lang="ru-RU" sz="3600" dirty="0"/>
              <a:t>, </a:t>
            </a:r>
            <a:r>
              <a:rPr lang="ru-RU" sz="3600" dirty="0" err="1"/>
              <a:t>промедол</a:t>
            </a:r>
            <a:r>
              <a:rPr lang="ru-RU" sz="3600" dirty="0"/>
              <a:t>, </a:t>
            </a:r>
            <a:r>
              <a:rPr lang="ru-RU" sz="3600" dirty="0" err="1"/>
              <a:t>фентанил</a:t>
            </a:r>
            <a:r>
              <a:rPr lang="ru-RU" sz="3600" dirty="0"/>
              <a:t> и др.). </a:t>
            </a:r>
            <a:endParaRPr lang="ru-RU" sz="3600" dirty="0" smtClean="0"/>
          </a:p>
          <a:p>
            <a:r>
              <a:rPr lang="ru-RU" sz="3600" dirty="0" smtClean="0"/>
              <a:t>К </a:t>
            </a:r>
            <a:r>
              <a:rPr lang="ru-RU" sz="3600" dirty="0"/>
              <a:t>таковым относятся морфин и его химические и фармакологические аналоги, воздействующие на центральную нервную систему и снижающие боль. </a:t>
            </a:r>
          </a:p>
        </p:txBody>
      </p:sp>
    </p:spTree>
    <p:extLst>
      <p:ext uri="{BB962C8B-B14F-4D97-AF65-F5344CB8AC3E}">
        <p14:creationId xmlns:p14="http://schemas.microsoft.com/office/powerpoint/2010/main" xmlns="" val="351846232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8941" y="218941"/>
            <a:ext cx="11281893" cy="6323527"/>
          </a:xfrm>
        </p:spPr>
        <p:txBody>
          <a:bodyPr>
            <a:normAutofit/>
          </a:bodyPr>
          <a:lstStyle/>
          <a:p>
            <a:r>
              <a:rPr lang="ru-RU" sz="2800" b="1" u="sng" dirty="0"/>
              <a:t>С </a:t>
            </a:r>
            <a:r>
              <a:rPr lang="ru-RU" sz="2800" b="1" u="sng" dirty="0" err="1"/>
              <a:t>ˮуспехами</a:t>
            </a:r>
            <a:r>
              <a:rPr lang="ru-RU" sz="2800" b="1" u="sng" dirty="0"/>
              <a:t> фармакологии“</a:t>
            </a:r>
            <a:r>
              <a:rPr lang="ru-RU" sz="2800" dirty="0"/>
              <a:t> связывают ряд спортивных достижений: так, </a:t>
            </a:r>
            <a:r>
              <a:rPr lang="ru-RU" sz="2800" b="1" u="sng" dirty="0"/>
              <a:t>скачок</a:t>
            </a:r>
            <a:r>
              <a:rPr lang="ru-RU" sz="2800" dirty="0"/>
              <a:t> мировых рекордов у штангистов-тяжеловесов в 1970-е годы объясняют применением стероидов, а резкое улучшение результатов в беге на длинные дистанции в 1990-е годы — применением </a:t>
            </a:r>
            <a:r>
              <a:rPr lang="ru-RU" sz="2800" dirty="0" err="1"/>
              <a:t>эритропоэтина</a:t>
            </a:r>
            <a:r>
              <a:rPr lang="ru-RU" sz="2800" dirty="0"/>
              <a:t>. </a:t>
            </a:r>
            <a:endParaRPr lang="ru-RU" sz="2800" dirty="0" smtClean="0"/>
          </a:p>
          <a:p>
            <a:r>
              <a:rPr lang="ru-RU" sz="2800" dirty="0" smtClean="0"/>
              <a:t>По </a:t>
            </a:r>
            <a:r>
              <a:rPr lang="ru-RU" sz="2800" dirty="0"/>
              <a:t>оценкам МОК, </a:t>
            </a:r>
            <a:r>
              <a:rPr lang="ru-RU" sz="2800" b="1" u="sng" dirty="0"/>
              <a:t>допинг </a:t>
            </a:r>
            <a:r>
              <a:rPr lang="ru-RU" sz="2800" dirty="0"/>
              <a:t>применяет как минимум </a:t>
            </a:r>
            <a:r>
              <a:rPr lang="ru-RU" sz="2800" b="1" u="sng" dirty="0"/>
              <a:t>один спортсмен из десяти. </a:t>
            </a:r>
            <a:endParaRPr lang="ru-RU" sz="2800" b="1" u="sng" dirty="0" smtClean="0"/>
          </a:p>
          <a:p>
            <a:r>
              <a:rPr lang="ru-RU" sz="2800" dirty="0" smtClean="0"/>
              <a:t>Опрос </a:t>
            </a:r>
            <a:r>
              <a:rPr lang="ru-RU" sz="2800" dirty="0"/>
              <a:t>среди спортсменов, проведённый в США, показал, насколько </a:t>
            </a:r>
            <a:r>
              <a:rPr lang="ru-RU" sz="2800" dirty="0" smtClean="0"/>
              <a:t>серьёзна </a:t>
            </a:r>
            <a:r>
              <a:rPr lang="ru-RU" sz="2800" dirty="0"/>
              <a:t>эта проблема.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b="1" dirty="0" smtClean="0"/>
              <a:t>На </a:t>
            </a:r>
            <a:r>
              <a:rPr lang="ru-RU" sz="2800" b="1" dirty="0"/>
              <a:t>вопрос ”Согласитесь ли вы принимать препарат, который через три года сделает вас олимпийским чемпионом, а через десять лет – инвалидом?“ 80 процентов опрошенных ответили </a:t>
            </a:r>
            <a:r>
              <a:rPr lang="ru-RU" sz="2800" b="1" dirty="0" smtClean="0"/>
              <a:t>положительно!!!!!!!!!!!!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xmlns="" val="250385642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8941" y="193183"/>
            <a:ext cx="10766738" cy="5796663"/>
          </a:xfrm>
        </p:spPr>
        <p:txBody>
          <a:bodyPr>
            <a:noAutofit/>
          </a:bodyPr>
          <a:lstStyle/>
          <a:p>
            <a:r>
              <a:rPr lang="ru-RU" sz="2800" dirty="0"/>
              <a:t>Многие исследователи считают, что </a:t>
            </a:r>
            <a:r>
              <a:rPr lang="ru-RU" sz="2800" b="1" u="sng" dirty="0"/>
              <a:t>спортивные соревнования</a:t>
            </a:r>
            <a:r>
              <a:rPr lang="ru-RU" sz="2800" dirty="0"/>
              <a:t>, в том числе Олимпийские игры, всё больше превращаются в </a:t>
            </a:r>
            <a:r>
              <a:rPr lang="ru-RU" sz="2800" b="1" u="sng" dirty="0"/>
              <a:t>соревнования фармацевтов</a:t>
            </a:r>
            <a:r>
              <a:rPr lang="ru-RU" sz="2800" dirty="0"/>
              <a:t>: одни ищут пути обнаружения допинга, другие соревнуются в создании новых препаратов и разработке схемы их применения, позволяющей получить высокий спортивный результат и скрыть средства его достижения. </a:t>
            </a:r>
            <a:endParaRPr lang="ru-RU" sz="2800" dirty="0" smtClean="0"/>
          </a:p>
          <a:p>
            <a:r>
              <a:rPr lang="ru-RU" sz="2800" dirty="0" smtClean="0"/>
              <a:t>Один </a:t>
            </a:r>
            <a:r>
              <a:rPr lang="ru-RU" sz="2800" dirty="0"/>
              <a:t>из ведущих ученых Австралийского института спорта </a:t>
            </a:r>
            <a:r>
              <a:rPr lang="ru-RU" sz="2800" b="1" u="sng" dirty="0"/>
              <a:t>Робин </a:t>
            </a:r>
            <a:r>
              <a:rPr lang="ru-RU" sz="2800" b="1" u="sng" dirty="0" err="1"/>
              <a:t>Паризотто</a:t>
            </a:r>
            <a:r>
              <a:rPr lang="ru-RU" sz="2800" dirty="0"/>
              <a:t>, разработавший тест на </a:t>
            </a:r>
            <a:r>
              <a:rPr lang="ru-RU" sz="2800" dirty="0" err="1"/>
              <a:t>эритропоэтин</a:t>
            </a:r>
            <a:r>
              <a:rPr lang="ru-RU" sz="2800" dirty="0"/>
              <a:t> (ЕРО), сообщил в интервью агентству АР, что предложил Международному олимпийскому комитету кроме соревновательных проб во время Игр </a:t>
            </a:r>
            <a:r>
              <a:rPr lang="ru-RU" sz="2800" b="1" u="sng" dirty="0"/>
              <a:t>брать</a:t>
            </a:r>
            <a:r>
              <a:rPr lang="ru-RU" sz="2800" dirty="0"/>
              <a:t> у атлетов </a:t>
            </a:r>
            <a:r>
              <a:rPr lang="ru-RU" sz="2800" b="1" u="sng" dirty="0"/>
              <a:t>пробы на ЕРО и до старта </a:t>
            </a:r>
            <a:r>
              <a:rPr lang="ru-RU" sz="2800" dirty="0"/>
              <a:t>Олимпиады в Афинах.</a:t>
            </a:r>
          </a:p>
        </p:txBody>
      </p:sp>
    </p:spTree>
    <p:extLst>
      <p:ext uri="{BB962C8B-B14F-4D97-AF65-F5344CB8AC3E}">
        <p14:creationId xmlns:p14="http://schemas.microsoft.com/office/powerpoint/2010/main" xmlns="" val="19682696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7576" y="231821"/>
            <a:ext cx="11475078" cy="5809542"/>
          </a:xfrm>
        </p:spPr>
        <p:txBody>
          <a:bodyPr>
            <a:noAutofit/>
          </a:bodyPr>
          <a:lstStyle/>
          <a:p>
            <a:r>
              <a:rPr lang="ru-RU" sz="2800" b="1" u="sng" dirty="0"/>
              <a:t>В Сиднее </a:t>
            </a:r>
            <a:r>
              <a:rPr lang="ru-RU" sz="2800" dirty="0"/>
              <a:t>атлетов проверяли на ЕРО, но </a:t>
            </a:r>
            <a:r>
              <a:rPr lang="ru-RU" sz="2800" b="1" u="sng" dirty="0"/>
              <a:t>в ходе </a:t>
            </a:r>
            <a:r>
              <a:rPr lang="ru-RU" sz="2800" dirty="0"/>
              <a:t>олимпийского турнира. </a:t>
            </a:r>
            <a:endParaRPr lang="ru-RU" sz="2800" dirty="0" smtClean="0"/>
          </a:p>
          <a:p>
            <a:r>
              <a:rPr lang="ru-RU" sz="2800" dirty="0" smtClean="0"/>
              <a:t>В </a:t>
            </a:r>
            <a:r>
              <a:rPr lang="ru-RU" sz="2800" dirty="0"/>
              <a:t>качестве примера </a:t>
            </a:r>
            <a:r>
              <a:rPr lang="ru-RU" sz="2800" dirty="0" err="1"/>
              <a:t>Паризотто</a:t>
            </a:r>
            <a:r>
              <a:rPr lang="ru-RU" sz="2800" dirty="0"/>
              <a:t> рассказал, что </a:t>
            </a:r>
            <a:r>
              <a:rPr lang="ru-RU" sz="2800" b="1" u="sng" dirty="0"/>
              <a:t>ни один </a:t>
            </a:r>
            <a:r>
              <a:rPr lang="ru-RU" sz="2800" dirty="0"/>
              <a:t>из 2758 анализов, взятых тогда, в том числе и у олимпийских чемпионов, </a:t>
            </a:r>
            <a:r>
              <a:rPr lang="ru-RU" sz="2800" b="1" u="sng" dirty="0"/>
              <a:t>не дал положительного результата. </a:t>
            </a:r>
            <a:endParaRPr lang="ru-RU" sz="2800" b="1" u="sng" dirty="0" smtClean="0"/>
          </a:p>
          <a:p>
            <a:r>
              <a:rPr lang="ru-RU" sz="2800" dirty="0" smtClean="0"/>
              <a:t>Но </a:t>
            </a:r>
            <a:r>
              <a:rPr lang="ru-RU" sz="2800" dirty="0"/>
              <a:t>лаборатория Австралийского института спорта попросила 310 спортсменов - участников Игр сдать пробы на ЕРО </a:t>
            </a:r>
            <a:r>
              <a:rPr lang="ru-RU" sz="2800" b="1" u="sng" dirty="0"/>
              <a:t>за 17 дней до начала </a:t>
            </a:r>
            <a:r>
              <a:rPr lang="ru-RU" sz="2800" dirty="0"/>
              <a:t>Олимпийских игр в Сиднее. </a:t>
            </a:r>
            <a:endParaRPr lang="ru-RU" sz="2800" dirty="0" smtClean="0"/>
          </a:p>
          <a:p>
            <a:r>
              <a:rPr lang="ru-RU" sz="2800" dirty="0" smtClean="0"/>
              <a:t>И </a:t>
            </a:r>
            <a:r>
              <a:rPr lang="ru-RU" sz="2800" b="1" u="sng" dirty="0"/>
              <a:t>у всех </a:t>
            </a:r>
            <a:r>
              <a:rPr lang="ru-RU" sz="2800" dirty="0"/>
              <a:t>них результаты на ЕРО оказались </a:t>
            </a:r>
            <a:r>
              <a:rPr lang="ru-RU" sz="2800" b="1" u="sng" dirty="0"/>
              <a:t>положительными. </a:t>
            </a:r>
            <a:endParaRPr lang="ru-RU" sz="2800" b="1" u="sng" dirty="0" smtClean="0"/>
          </a:p>
          <a:p>
            <a:r>
              <a:rPr lang="ru-RU" sz="2800" dirty="0" smtClean="0"/>
              <a:t>Конечно</a:t>
            </a:r>
            <a:r>
              <a:rPr lang="ru-RU" sz="2800" dirty="0"/>
              <a:t>, поскольку этот забор проб не имел юридической силы, имена и национальная принадлежность этих 310 спортсменов не разглашаются.</a:t>
            </a:r>
          </a:p>
        </p:txBody>
      </p:sp>
    </p:spTree>
    <p:extLst>
      <p:ext uri="{BB962C8B-B14F-4D97-AF65-F5344CB8AC3E}">
        <p14:creationId xmlns:p14="http://schemas.microsoft.com/office/powerpoint/2010/main" xmlns="" val="231966955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1820" y="553792"/>
            <a:ext cx="11088710" cy="6053069"/>
          </a:xfrm>
        </p:spPr>
        <p:txBody>
          <a:bodyPr>
            <a:normAutofit/>
          </a:bodyPr>
          <a:lstStyle/>
          <a:p>
            <a:r>
              <a:rPr lang="ru-RU" sz="2400" b="1" u="sng" dirty="0"/>
              <a:t>Употребление </a:t>
            </a:r>
            <a:r>
              <a:rPr lang="ru-RU" sz="2400" dirty="0"/>
              <a:t>допинга в спорте стало таким </a:t>
            </a:r>
            <a:r>
              <a:rPr lang="ru-RU" sz="2400" b="1" u="sng" dirty="0"/>
              <a:t>обыденным</a:t>
            </a:r>
            <a:r>
              <a:rPr lang="ru-RU" sz="2400" dirty="0"/>
              <a:t> явлением, что когда очередной спортсмен попадается на применении запрещенных препаратов, это уже </a:t>
            </a:r>
            <a:r>
              <a:rPr lang="ru-RU" sz="2400" b="1" u="sng" dirty="0"/>
              <a:t>не вызывает большого удивления </a:t>
            </a:r>
            <a:r>
              <a:rPr lang="ru-RU" sz="2400" dirty="0"/>
              <a:t>со стороны </a:t>
            </a:r>
            <a:r>
              <a:rPr lang="ru-RU" sz="2400" dirty="0" smtClean="0"/>
              <a:t>общественности.</a:t>
            </a:r>
          </a:p>
          <a:p>
            <a:r>
              <a:rPr lang="ru-RU" sz="2400" dirty="0"/>
              <a:t>А ведь </a:t>
            </a:r>
            <a:r>
              <a:rPr lang="ru-RU" sz="2400" b="1" u="sng" dirty="0"/>
              <a:t>первые</a:t>
            </a:r>
            <a:r>
              <a:rPr lang="ru-RU" sz="2400" dirty="0"/>
              <a:t> допинговые казусы буквально повергали в </a:t>
            </a:r>
            <a:r>
              <a:rPr lang="ru-RU" sz="2400" b="1" u="sng" dirty="0"/>
              <a:t>шок</a:t>
            </a:r>
            <a:r>
              <a:rPr lang="ru-RU" sz="2400" dirty="0"/>
              <a:t> миллионы болельщиков. </a:t>
            </a:r>
            <a:endParaRPr lang="ru-RU" sz="2400" dirty="0" smtClean="0"/>
          </a:p>
          <a:p>
            <a:r>
              <a:rPr lang="ru-RU" sz="2400" dirty="0" smtClean="0"/>
              <a:t>Взять </a:t>
            </a:r>
            <a:r>
              <a:rPr lang="ru-RU" sz="2400" dirty="0"/>
              <a:t>хотя бы историю с </a:t>
            </a:r>
            <a:r>
              <a:rPr lang="ru-RU" sz="2400" b="1" u="sng" dirty="0"/>
              <a:t>Беном Джонсоном</a:t>
            </a:r>
            <a:r>
              <a:rPr lang="ru-RU" sz="2400" dirty="0"/>
              <a:t>, случившуюся в далеком 1988 году в олимпийском Сеуле. </a:t>
            </a:r>
            <a:endParaRPr lang="ru-RU" sz="2400" dirty="0" smtClean="0"/>
          </a:p>
          <a:p>
            <a:r>
              <a:rPr lang="ru-RU" sz="2400" dirty="0" smtClean="0"/>
              <a:t>Легендарный </a:t>
            </a:r>
            <a:r>
              <a:rPr lang="ru-RU" sz="2400" dirty="0"/>
              <a:t>канадский спринтер кумир миллионов, с имиджем рыцаря легкой атлетики (вспомним ответ Джонсона на агрессивные высказывания его главного конкурента </a:t>
            </a:r>
            <a:r>
              <a:rPr lang="ru-RU" sz="2400" b="1" u="sng" dirty="0"/>
              <a:t>Карла Льюиса </a:t>
            </a:r>
            <a:r>
              <a:rPr lang="ru-RU" sz="2400" dirty="0"/>
              <a:t>перед финальным забегом на 100 метров: </a:t>
            </a:r>
            <a:r>
              <a:rPr lang="ru-RU" sz="2400" dirty="0" err="1"/>
              <a:t>ˮДорожка</a:t>
            </a:r>
            <a:r>
              <a:rPr lang="ru-RU" sz="2400" dirty="0"/>
              <a:t> нас рассудит“), убедительно выиграл золото и побил мировой рекорд. </a:t>
            </a:r>
          </a:p>
        </p:txBody>
      </p:sp>
    </p:spTree>
    <p:extLst>
      <p:ext uri="{BB962C8B-B14F-4D97-AF65-F5344CB8AC3E}">
        <p14:creationId xmlns:p14="http://schemas.microsoft.com/office/powerpoint/2010/main" xmlns="" val="218660836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12125"/>
            <a:ext cx="10604559" cy="5629238"/>
          </a:xfrm>
        </p:spPr>
        <p:txBody>
          <a:bodyPr>
            <a:normAutofit/>
          </a:bodyPr>
          <a:lstStyle/>
          <a:p>
            <a:r>
              <a:rPr lang="ru-RU" sz="2800" dirty="0"/>
              <a:t>Но уже на следующее утро разразился </a:t>
            </a:r>
            <a:r>
              <a:rPr lang="ru-RU" sz="2800" b="1" u="sng" dirty="0"/>
              <a:t>мировой скандал </a:t>
            </a:r>
            <a:r>
              <a:rPr lang="ru-RU" sz="2800" dirty="0"/>
              <a:t>из-за известия о его </a:t>
            </a:r>
            <a:r>
              <a:rPr lang="ru-RU" sz="2800" b="1" u="sng" dirty="0"/>
              <a:t>положительной пробе </a:t>
            </a:r>
            <a:r>
              <a:rPr lang="ru-RU" sz="2800" dirty="0"/>
              <a:t>на допинг. </a:t>
            </a:r>
            <a:endParaRPr lang="ru-RU" sz="2800" dirty="0" smtClean="0"/>
          </a:p>
          <a:p>
            <a:r>
              <a:rPr lang="ru-RU" sz="2800" dirty="0" smtClean="0"/>
              <a:t>В </a:t>
            </a:r>
            <a:r>
              <a:rPr lang="ru-RU" sz="2800" dirty="0"/>
              <a:t>один миг герой превратился в </a:t>
            </a:r>
            <a:r>
              <a:rPr lang="ru-RU" sz="2800" b="1" u="sng" dirty="0"/>
              <a:t>изгоя,</a:t>
            </a:r>
            <a:r>
              <a:rPr lang="ru-RU" sz="2800" dirty="0"/>
              <a:t> был </a:t>
            </a:r>
            <a:r>
              <a:rPr lang="ru-RU" sz="2800" b="1" u="sng" dirty="0"/>
              <a:t>лишен</a:t>
            </a:r>
            <a:r>
              <a:rPr lang="ru-RU" sz="2800" dirty="0"/>
              <a:t> всех регалий и отлучен от спорта. </a:t>
            </a:r>
            <a:endParaRPr lang="ru-RU" sz="2800" dirty="0" smtClean="0"/>
          </a:p>
          <a:p>
            <a:r>
              <a:rPr lang="ru-RU" sz="2800" dirty="0" smtClean="0"/>
              <a:t>После </a:t>
            </a:r>
            <a:r>
              <a:rPr lang="ru-RU" sz="2800" dirty="0"/>
              <a:t>этого Бен так и не смог вновь </a:t>
            </a:r>
            <a:r>
              <a:rPr lang="ru-RU" sz="2800" dirty="0" smtClean="0"/>
              <a:t>подняться </a:t>
            </a:r>
            <a:r>
              <a:rPr lang="ru-RU" sz="2800" dirty="0"/>
              <a:t>на спортивный олимп. </a:t>
            </a:r>
            <a:endParaRPr lang="ru-RU" sz="2800" dirty="0" smtClean="0"/>
          </a:p>
          <a:p>
            <a:r>
              <a:rPr lang="ru-RU" sz="2800" dirty="0" smtClean="0"/>
              <a:t>Его </a:t>
            </a:r>
            <a:r>
              <a:rPr lang="ru-RU" sz="2800" dirty="0"/>
              <a:t>спортивная карьера свелась к спринтерским забегам наперегонки с автомобилем. </a:t>
            </a:r>
          </a:p>
        </p:txBody>
      </p:sp>
    </p:spTree>
    <p:extLst>
      <p:ext uri="{BB962C8B-B14F-4D97-AF65-F5344CB8AC3E}">
        <p14:creationId xmlns:p14="http://schemas.microsoft.com/office/powerpoint/2010/main" xmlns="" val="387729502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7576" y="244699"/>
            <a:ext cx="11423561" cy="5796663"/>
          </a:xfrm>
        </p:spPr>
        <p:txBody>
          <a:bodyPr>
            <a:noAutofit/>
          </a:bodyPr>
          <a:lstStyle/>
          <a:p>
            <a:r>
              <a:rPr lang="ru-RU" sz="2800" dirty="0"/>
              <a:t>Зачастую обычные люди всерьез обращают внимание на проблему только тогда, когда уличения спортсменов в </a:t>
            </a:r>
            <a:r>
              <a:rPr lang="ru-RU" sz="2800" b="1" u="sng" dirty="0"/>
              <a:t>употреблении допинга приводят к житейским трагедиям. </a:t>
            </a:r>
            <a:endParaRPr lang="ru-RU" sz="2800" b="1" u="sng" dirty="0" smtClean="0"/>
          </a:p>
          <a:p>
            <a:r>
              <a:rPr lang="ru-RU" sz="2800" dirty="0" smtClean="0"/>
              <a:t>Одна </a:t>
            </a:r>
            <a:r>
              <a:rPr lang="ru-RU" sz="2800" dirty="0"/>
              <a:t>из них произошла с итальянским велогонщиком </a:t>
            </a:r>
            <a:r>
              <a:rPr lang="ru-RU" sz="2800" b="1" u="sng" dirty="0"/>
              <a:t>Марко </a:t>
            </a:r>
            <a:r>
              <a:rPr lang="ru-RU" sz="2800" b="1" u="sng" dirty="0" err="1"/>
              <a:t>Пантани</a:t>
            </a:r>
            <a:r>
              <a:rPr lang="ru-RU" sz="2800" dirty="0"/>
              <a:t> по прозвищу Пират. </a:t>
            </a:r>
            <a:endParaRPr lang="ru-RU" sz="2800" dirty="0" smtClean="0"/>
          </a:p>
          <a:p>
            <a:r>
              <a:rPr lang="ru-RU" sz="2800" dirty="0" smtClean="0"/>
              <a:t>После </a:t>
            </a:r>
            <a:r>
              <a:rPr lang="ru-RU" sz="2800" dirty="0"/>
              <a:t>очередной дисквалификации он вначале подвергся жуткой </a:t>
            </a:r>
            <a:r>
              <a:rPr lang="ru-RU" sz="2800" b="1" u="sng" dirty="0"/>
              <a:t>травле</a:t>
            </a:r>
            <a:r>
              <a:rPr lang="ru-RU" sz="2800" dirty="0"/>
              <a:t> со стороны </a:t>
            </a:r>
            <a:r>
              <a:rPr lang="ru-RU" sz="2800" b="1" u="sng" dirty="0"/>
              <a:t>СМИ и вчерашних поклонников</a:t>
            </a:r>
            <a:r>
              <a:rPr lang="ru-RU" sz="2800" dirty="0"/>
              <a:t>, а потом оказался в ужасающем одиночестве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 </a:t>
            </a:r>
            <a:r>
              <a:rPr lang="ru-RU" sz="2800" dirty="0"/>
              <a:t>От него </a:t>
            </a:r>
            <a:r>
              <a:rPr lang="ru-RU" sz="2800" b="1" u="sng" dirty="0"/>
              <a:t>отвернулись даже близкие люди. </a:t>
            </a:r>
            <a:endParaRPr lang="ru-RU" sz="2800" b="1" u="sng" dirty="0" smtClean="0"/>
          </a:p>
          <a:p>
            <a:r>
              <a:rPr lang="ru-RU" sz="2800" dirty="0" smtClean="0"/>
              <a:t>Погрузившийся </a:t>
            </a:r>
            <a:r>
              <a:rPr lang="ru-RU" sz="2800" dirty="0"/>
              <a:t>в </a:t>
            </a:r>
            <a:r>
              <a:rPr lang="ru-RU" sz="2800" b="1" u="sng" dirty="0"/>
              <a:t>депрессию</a:t>
            </a:r>
            <a:r>
              <a:rPr lang="ru-RU" sz="2800" dirty="0"/>
              <a:t> Марко </a:t>
            </a:r>
            <a:r>
              <a:rPr lang="ru-RU" sz="2800" b="1" dirty="0"/>
              <a:t>покончил жизнь </a:t>
            </a:r>
            <a:r>
              <a:rPr lang="ru-RU" sz="2800" b="1" dirty="0" smtClean="0"/>
              <a:t>самоубийством!!!!! </a:t>
            </a:r>
          </a:p>
          <a:p>
            <a:r>
              <a:rPr lang="ru-RU" sz="2800" dirty="0" smtClean="0"/>
              <a:t>Тут-то</a:t>
            </a:r>
            <a:r>
              <a:rPr lang="ru-RU" sz="2800" dirty="0"/>
              <a:t>, с опозданием, и пришла волна сочувствия.</a:t>
            </a:r>
          </a:p>
        </p:txBody>
      </p:sp>
    </p:spTree>
    <p:extLst>
      <p:ext uri="{BB962C8B-B14F-4D97-AF65-F5344CB8AC3E}">
        <p14:creationId xmlns:p14="http://schemas.microsoft.com/office/powerpoint/2010/main" xmlns="" val="212965384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10437134" cy="2153833"/>
          </a:xfrm>
        </p:spPr>
        <p:txBody>
          <a:bodyPr>
            <a:normAutofit/>
          </a:bodyPr>
          <a:lstStyle/>
          <a:p>
            <a:pPr marL="0" lvl="0" indent="0">
              <a:buClr>
                <a:srgbClr val="90C226"/>
              </a:buClr>
              <a:buNone/>
            </a:pPr>
            <a:r>
              <a:rPr lang="ru-RU" sz="44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4.1 Допинг </a:t>
            </a:r>
            <a:r>
              <a:rPr lang="ru-RU" sz="4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в детском и юношеском спорте</a:t>
            </a:r>
            <a:br>
              <a:rPr lang="ru-RU" sz="4400" b="1" dirty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endParaRPr lang="ru-RU" sz="44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2540175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425" y="193183"/>
            <a:ext cx="11062952" cy="5848179"/>
          </a:xfrm>
        </p:spPr>
        <p:txBody>
          <a:bodyPr>
            <a:noAutofit/>
          </a:bodyPr>
          <a:lstStyle/>
          <a:p>
            <a:r>
              <a:rPr lang="ru-RU" sz="2800" dirty="0"/>
              <a:t>Возрастание роли спорта в современном обществе привело к тому, что личность спортсмена высокого класса выступает в роли </a:t>
            </a:r>
            <a:r>
              <a:rPr lang="ru-RU" sz="2800" b="1" u="sng" dirty="0"/>
              <a:t>идеала</a:t>
            </a:r>
            <a:r>
              <a:rPr lang="ru-RU" sz="2800" dirty="0"/>
              <a:t> для значительной части </a:t>
            </a:r>
            <a:r>
              <a:rPr lang="ru-RU" sz="2800" b="1" u="sng" dirty="0"/>
              <a:t>молодых людей</a:t>
            </a:r>
            <a:r>
              <a:rPr lang="ru-RU" sz="2800" dirty="0"/>
              <a:t>, поэтому обществу далеко не безразлично, какие ценности несет спорт в лице этой личности. </a:t>
            </a:r>
            <a:endParaRPr lang="ru-RU" sz="2800" dirty="0" smtClean="0"/>
          </a:p>
          <a:p>
            <a:r>
              <a:rPr lang="ru-RU" sz="2800" dirty="0" smtClean="0"/>
              <a:t>В </a:t>
            </a:r>
            <a:r>
              <a:rPr lang="ru-RU" sz="2800" dirty="0"/>
              <a:t>то же время, некоторые </a:t>
            </a:r>
            <a:r>
              <a:rPr lang="ru-RU" sz="2800" b="1" u="sng" dirty="0"/>
              <a:t>факторы</a:t>
            </a:r>
            <a:r>
              <a:rPr lang="ru-RU" sz="2800" dirty="0"/>
              <a:t> способствуют </a:t>
            </a:r>
            <a:r>
              <a:rPr lang="ru-RU" sz="2800" b="1" u="sng" dirty="0"/>
              <a:t>искажению </a:t>
            </a:r>
            <a:r>
              <a:rPr lang="ru-RU" sz="2800" dirty="0"/>
              <a:t>нравственных олимпийских идеалов в спорте: использование допинга, ставшего бичом спорта, нечестное ведение спортивной борьбы, коммерциализация спорта, уход спортсменов в криминальные структуры. </a:t>
            </a:r>
            <a:endParaRPr lang="ru-RU" sz="2800" dirty="0" smtClean="0"/>
          </a:p>
          <a:p>
            <a:r>
              <a:rPr lang="ru-RU" sz="2800" dirty="0" smtClean="0"/>
              <a:t>Нарастание </a:t>
            </a:r>
            <a:r>
              <a:rPr lang="ru-RU" sz="2800" b="1" u="sng" dirty="0"/>
              <a:t>негативных</a:t>
            </a:r>
            <a:r>
              <a:rPr lang="ru-RU" sz="2800" dirty="0"/>
              <a:t> тенденций в спорте опасно тем, что они все больше проникают в </a:t>
            </a:r>
            <a:r>
              <a:rPr lang="ru-RU" sz="2800" b="1" u="sng" dirty="0"/>
              <a:t>юношеский и даже в детский спорт. </a:t>
            </a:r>
          </a:p>
        </p:txBody>
      </p:sp>
    </p:spTree>
    <p:extLst>
      <p:ext uri="{BB962C8B-B14F-4D97-AF65-F5344CB8AC3E}">
        <p14:creationId xmlns:p14="http://schemas.microsoft.com/office/powerpoint/2010/main" xmlns="" val="113756134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6214" y="257577"/>
            <a:ext cx="10586434" cy="5783785"/>
          </a:xfrm>
        </p:spPr>
        <p:txBody>
          <a:bodyPr>
            <a:normAutofit/>
          </a:bodyPr>
          <a:lstStyle/>
          <a:p>
            <a:r>
              <a:rPr lang="ru-RU" sz="2800" dirty="0"/>
              <a:t>Необходимость поиска путей противостояния негативным явлениям в спорте, усиления его </a:t>
            </a:r>
            <a:r>
              <a:rPr lang="ru-RU" sz="2800" dirty="0" err="1"/>
              <a:t>гуманизирующего</a:t>
            </a:r>
            <a:r>
              <a:rPr lang="ru-RU" sz="2800" dirty="0"/>
              <a:t> действия все отчетливее понимается в обществе. </a:t>
            </a:r>
            <a:endParaRPr lang="ru-RU" sz="2800" dirty="0" smtClean="0"/>
          </a:p>
          <a:p>
            <a:r>
              <a:rPr lang="ru-RU" sz="2800" dirty="0" smtClean="0"/>
              <a:t>Особенно </a:t>
            </a:r>
            <a:r>
              <a:rPr lang="ru-RU" sz="2800" dirty="0"/>
              <a:t>важно решение этой проблемы в настоящее время по отношению к юным спортсменам, так как </a:t>
            </a:r>
            <a:r>
              <a:rPr lang="ru-RU" sz="2800" dirty="0" err="1"/>
              <a:t>ˮомоложение</a:t>
            </a:r>
            <a:r>
              <a:rPr lang="ru-RU" sz="2800" dirty="0"/>
              <a:t>“ спорта высших достижений привело к тому, что уже в подростковом возрасте спортивная деятельность, становясь ведущей для определенной группы юных спортсменов во многом определяет формирование их личности.</a:t>
            </a:r>
          </a:p>
        </p:txBody>
      </p:sp>
    </p:spTree>
    <p:extLst>
      <p:ext uri="{BB962C8B-B14F-4D97-AF65-F5344CB8AC3E}">
        <p14:creationId xmlns:p14="http://schemas.microsoft.com/office/powerpoint/2010/main" xmlns="" val="186441647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8941" y="708337"/>
            <a:ext cx="10753860" cy="5898525"/>
          </a:xfrm>
        </p:spPr>
        <p:txBody>
          <a:bodyPr>
            <a:normAutofit/>
          </a:bodyPr>
          <a:lstStyle/>
          <a:p>
            <a:r>
              <a:rPr lang="ru-RU" sz="2800" b="1" u="sng" dirty="0"/>
              <a:t>Допинг </a:t>
            </a:r>
            <a:r>
              <a:rPr lang="ru-RU" sz="2800" dirty="0"/>
              <a:t>в детском спорте тем и </a:t>
            </a:r>
            <a:r>
              <a:rPr lang="ru-RU" sz="2800" b="1" u="sng" dirty="0"/>
              <a:t>опасен</a:t>
            </a:r>
            <a:r>
              <a:rPr lang="ru-RU" sz="2800" dirty="0"/>
              <a:t>, что, несмотря на угрозу для здоровья, молодые спортсмены согласны на любые жертвы ради </a:t>
            </a:r>
            <a:r>
              <a:rPr lang="ru-RU" sz="2800" b="1" u="sng" dirty="0"/>
              <a:t>покорения</a:t>
            </a:r>
            <a:r>
              <a:rPr lang="ru-RU" sz="2800" dirty="0"/>
              <a:t> наивысших ступеней пьедестала. </a:t>
            </a:r>
            <a:endParaRPr lang="ru-RU" sz="2800" dirty="0" smtClean="0"/>
          </a:p>
          <a:p>
            <a:r>
              <a:rPr lang="ru-RU" sz="2800" b="1" u="sng" dirty="0" smtClean="0"/>
              <a:t>Используя</a:t>
            </a:r>
            <a:r>
              <a:rPr lang="ru-RU" sz="2800" dirty="0" smtClean="0"/>
              <a:t> </a:t>
            </a:r>
            <a:r>
              <a:rPr lang="ru-RU" sz="2800" dirty="0"/>
              <a:t>мощнейшие стимуляторы, они стремятся достичь результата, чтобы в итоге </a:t>
            </a:r>
            <a:r>
              <a:rPr lang="ru-RU" sz="2800" b="1" u="sng" dirty="0"/>
              <a:t>оказаться</a:t>
            </a:r>
            <a:r>
              <a:rPr lang="ru-RU" sz="2800" dirty="0"/>
              <a:t> в национальной сборной страны. </a:t>
            </a:r>
            <a:endParaRPr lang="ru-RU" sz="2800" dirty="0" smtClean="0"/>
          </a:p>
          <a:p>
            <a:r>
              <a:rPr lang="ru-RU" sz="2800" dirty="0" smtClean="0"/>
              <a:t>В </a:t>
            </a:r>
            <a:r>
              <a:rPr lang="ru-RU" sz="2800" dirty="0"/>
              <a:t>то же время, употребляя запрещенные препараты, молодежь практически </a:t>
            </a:r>
            <a:r>
              <a:rPr lang="ru-RU" sz="2800" b="1" u="sng" dirty="0"/>
              <a:t>лишает</a:t>
            </a:r>
            <a:r>
              <a:rPr lang="ru-RU" sz="2800" dirty="0"/>
              <a:t> себя возможности дальнейшего </a:t>
            </a:r>
            <a:r>
              <a:rPr lang="ru-RU" sz="2800" b="1" u="sng" dirty="0"/>
              <a:t>спортивного роста. </a:t>
            </a:r>
          </a:p>
        </p:txBody>
      </p:sp>
    </p:spTree>
    <p:extLst>
      <p:ext uri="{BB962C8B-B14F-4D97-AF65-F5344CB8AC3E}">
        <p14:creationId xmlns:p14="http://schemas.microsoft.com/office/powerpoint/2010/main" xmlns="" val="1167769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9400" y="317500"/>
            <a:ext cx="8994602" cy="914400"/>
          </a:xfrm>
        </p:spPr>
        <p:txBody>
          <a:bodyPr/>
          <a:lstStyle/>
          <a:p>
            <a:r>
              <a:rPr lang="ru-RU" b="1" dirty="0" smtClean="0"/>
              <a:t>Анаболические стероиды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5100" y="1231901"/>
            <a:ext cx="10731500" cy="4809462"/>
          </a:xfrm>
        </p:spPr>
        <p:txBody>
          <a:bodyPr>
            <a:noAutofit/>
          </a:bodyPr>
          <a:lstStyle/>
          <a:p>
            <a:r>
              <a:rPr lang="ru-RU" sz="2800" b="1" u="sng" dirty="0"/>
              <a:t>Анаболические стероиды </a:t>
            </a:r>
            <a:r>
              <a:rPr lang="ru-RU" sz="2800" dirty="0"/>
              <a:t>(тестостерон и его производные, </a:t>
            </a:r>
            <a:r>
              <a:rPr lang="ru-RU" sz="2800" dirty="0" err="1"/>
              <a:t>метандростенолон</a:t>
            </a:r>
            <a:r>
              <a:rPr lang="ru-RU" sz="2800" dirty="0"/>
              <a:t>, </a:t>
            </a:r>
            <a:r>
              <a:rPr lang="ru-RU" sz="2800" dirty="0" err="1"/>
              <a:t>ретаболил</a:t>
            </a:r>
            <a:r>
              <a:rPr lang="ru-RU" sz="2800" dirty="0"/>
              <a:t>, </a:t>
            </a:r>
            <a:r>
              <a:rPr lang="ru-RU" sz="2800" dirty="0" err="1"/>
              <a:t>андродиол</a:t>
            </a:r>
            <a:r>
              <a:rPr lang="ru-RU" sz="2800" dirty="0"/>
              <a:t> и многие другие) и другие гормональные </a:t>
            </a:r>
            <a:r>
              <a:rPr lang="ru-RU" sz="2800" dirty="0" err="1"/>
              <a:t>анаболизирующие</a:t>
            </a:r>
            <a:r>
              <a:rPr lang="ru-RU" sz="2800" dirty="0"/>
              <a:t> средства (</a:t>
            </a:r>
            <a:r>
              <a:rPr lang="ru-RU" sz="2800" dirty="0" err="1"/>
              <a:t>соматотропин</a:t>
            </a:r>
            <a:r>
              <a:rPr lang="ru-RU" sz="2800" dirty="0"/>
              <a:t>, </a:t>
            </a:r>
            <a:r>
              <a:rPr lang="ru-RU" sz="2800" dirty="0" err="1"/>
              <a:t>гонадо-тропин</a:t>
            </a:r>
            <a:r>
              <a:rPr lang="ru-RU" sz="2800" dirty="0"/>
              <a:t>, </a:t>
            </a:r>
            <a:r>
              <a:rPr lang="ru-RU" sz="2800" dirty="0" err="1"/>
              <a:t>эритропоэтин</a:t>
            </a:r>
            <a:r>
              <a:rPr lang="ru-RU" sz="2800" dirty="0"/>
              <a:t>). </a:t>
            </a:r>
            <a:endParaRPr lang="ru-RU" sz="2800" dirty="0" smtClean="0"/>
          </a:p>
          <a:p>
            <a:r>
              <a:rPr lang="ru-RU" sz="2800" dirty="0" smtClean="0"/>
              <a:t>Химические </a:t>
            </a:r>
            <a:r>
              <a:rPr lang="ru-RU" sz="2800" dirty="0"/>
              <a:t>препараты, вызывающие </a:t>
            </a:r>
            <a:r>
              <a:rPr lang="ru-RU" sz="2800" b="1" u="sng" dirty="0"/>
              <a:t>ускоренный рост мышц и увеличение мышечной силы. </a:t>
            </a:r>
            <a:endParaRPr lang="ru-RU" sz="2800" b="1" u="sng" dirty="0" smtClean="0"/>
          </a:p>
          <a:p>
            <a:r>
              <a:rPr lang="ru-RU" sz="2800" dirty="0" smtClean="0"/>
              <a:t>В </a:t>
            </a:r>
            <a:r>
              <a:rPr lang="ru-RU" sz="2800" dirty="0"/>
              <a:t>отличие от стимуляторов, которые позволяют использовать неприкосновенный запас сил организма, анаболики </a:t>
            </a:r>
            <a:r>
              <a:rPr lang="ru-RU" sz="2800" dirty="0" smtClean="0"/>
              <a:t>увеличивают </a:t>
            </a:r>
            <a:r>
              <a:rPr lang="ru-RU" sz="2800" dirty="0"/>
              <a:t>эти резервы и позволяют спортсмену </a:t>
            </a:r>
            <a:r>
              <a:rPr lang="ru-RU" sz="2800" b="1" u="sng" dirty="0"/>
              <a:t>выдержать нагрузки в несколько раз больше обычных.</a:t>
            </a:r>
          </a:p>
        </p:txBody>
      </p:sp>
    </p:spTree>
    <p:extLst>
      <p:ext uri="{BB962C8B-B14F-4D97-AF65-F5344CB8AC3E}">
        <p14:creationId xmlns:p14="http://schemas.microsoft.com/office/powerpoint/2010/main" xmlns="" val="416484946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062" y="270457"/>
            <a:ext cx="11037194" cy="5770906"/>
          </a:xfrm>
        </p:spPr>
        <p:txBody>
          <a:bodyPr>
            <a:normAutofit/>
          </a:bodyPr>
          <a:lstStyle/>
          <a:p>
            <a:r>
              <a:rPr lang="ru-RU" sz="2800" dirty="0"/>
              <a:t>Среди </a:t>
            </a:r>
            <a:r>
              <a:rPr lang="ru-RU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спортсменов-детей</a:t>
            </a:r>
            <a:r>
              <a:rPr lang="ru-RU" sz="2800" dirty="0"/>
              <a:t> наиболее распространены </a:t>
            </a:r>
            <a:r>
              <a:rPr lang="ru-RU" sz="2800" b="1" u="sng" dirty="0"/>
              <a:t>анаболические стероиды. </a:t>
            </a:r>
            <a:endParaRPr lang="ru-RU" sz="2800" b="1" u="sng" dirty="0" smtClean="0"/>
          </a:p>
          <a:p>
            <a:r>
              <a:rPr lang="ru-RU" sz="2800" dirty="0" smtClean="0"/>
              <a:t>Эти </a:t>
            </a:r>
            <a:r>
              <a:rPr lang="ru-RU" sz="2800" dirty="0"/>
              <a:t>препараты </a:t>
            </a:r>
            <a:r>
              <a:rPr lang="ru-RU" sz="2800" b="1" u="sng" dirty="0"/>
              <a:t>форсируют</a:t>
            </a:r>
            <a:r>
              <a:rPr lang="ru-RU" sz="2800" dirty="0"/>
              <a:t> выработку тестостерона в организме и тем самым позволяют </a:t>
            </a:r>
            <a:r>
              <a:rPr lang="ru-RU" sz="2800" b="1" u="sng" dirty="0"/>
              <a:t>быстрее </a:t>
            </a:r>
            <a:r>
              <a:rPr lang="ru-RU" sz="2800" dirty="0"/>
              <a:t>наращивать мышечную массу. </a:t>
            </a:r>
            <a:endParaRPr lang="ru-RU" sz="2800" dirty="0" smtClean="0"/>
          </a:p>
          <a:p>
            <a:r>
              <a:rPr lang="ru-RU" sz="2800" b="1" u="sng" dirty="0" smtClean="0"/>
              <a:t>Диуретики</a:t>
            </a:r>
            <a:r>
              <a:rPr lang="ru-RU" sz="2800" dirty="0"/>
              <a:t>, которые тоже очень распространены, – это мочегонные средства, используемые, чтобы </a:t>
            </a:r>
            <a:r>
              <a:rPr lang="ru-RU" sz="2800" b="1" u="sng" dirty="0"/>
              <a:t>скрыть </a:t>
            </a:r>
            <a:r>
              <a:rPr lang="ru-RU" sz="2800" dirty="0"/>
              <a:t>применение запрещенных препаратов или максимально быстро сбросить вес, что особенно важно, если в виде спорта, которым спортсмен занимается, есть весовые категории. </a:t>
            </a:r>
            <a:endParaRPr lang="ru-RU" sz="2800" dirty="0" smtClean="0"/>
          </a:p>
          <a:p>
            <a:r>
              <a:rPr lang="ru-RU" sz="2800" dirty="0" smtClean="0"/>
              <a:t>Часто </a:t>
            </a:r>
            <a:r>
              <a:rPr lang="ru-RU" sz="2800" dirty="0"/>
              <a:t>обнаруживаются в пробах </a:t>
            </a:r>
            <a:r>
              <a:rPr lang="ru-RU" sz="2800" b="1" u="sng" dirty="0" err="1"/>
              <a:t>канабиноиды</a:t>
            </a:r>
            <a:r>
              <a:rPr lang="ru-RU" sz="2800" b="1" u="sng" dirty="0"/>
              <a:t> – гашиш, марихуана.</a:t>
            </a:r>
          </a:p>
        </p:txBody>
      </p:sp>
    </p:spTree>
    <p:extLst>
      <p:ext uri="{BB962C8B-B14F-4D97-AF65-F5344CB8AC3E}">
        <p14:creationId xmlns:p14="http://schemas.microsoft.com/office/powerpoint/2010/main" xmlns="" val="386854933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0456" y="283335"/>
            <a:ext cx="11822806" cy="5758027"/>
          </a:xfrm>
        </p:spPr>
        <p:txBody>
          <a:bodyPr>
            <a:noAutofit/>
          </a:bodyPr>
          <a:lstStyle/>
          <a:p>
            <a:r>
              <a:rPr lang="ru-RU" sz="2400" dirty="0"/>
              <a:t>Наиболее </a:t>
            </a:r>
            <a:r>
              <a:rPr lang="ru-RU" sz="2400" b="1" u="sng" dirty="0"/>
              <a:t>часто</a:t>
            </a:r>
            <a:r>
              <a:rPr lang="ru-RU" sz="2400" dirty="0"/>
              <a:t> запрещенные препараты применяли </a:t>
            </a:r>
            <a:r>
              <a:rPr lang="ru-RU" sz="2400" b="1" u="sng" dirty="0"/>
              <a:t>мальчики с низкой самооценкой и высоким уровнем тревожности</a:t>
            </a:r>
            <a:r>
              <a:rPr lang="ru-RU" sz="2400" dirty="0"/>
              <a:t>, отводившие на тренировки большее количество времени, информировали ученые.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Между </a:t>
            </a:r>
            <a:r>
              <a:rPr lang="ru-RU" sz="2400" dirty="0"/>
              <a:t>тем, неконтролируемое использование </a:t>
            </a:r>
            <a:r>
              <a:rPr lang="ru-RU" sz="2400" b="1" u="sng" dirty="0"/>
              <a:t>девочками </a:t>
            </a:r>
            <a:r>
              <a:rPr lang="ru-RU" sz="2400" dirty="0"/>
              <a:t>стероидов по совету знакомых или по информации, полученной из Интернета, может </a:t>
            </a:r>
            <a:r>
              <a:rPr lang="ru-RU" sz="2400" b="1" u="sng" dirty="0" smtClean="0"/>
              <a:t>приводить </a:t>
            </a:r>
            <a:r>
              <a:rPr lang="ru-RU" sz="2400" b="1" u="sng" dirty="0"/>
              <a:t>к тяжелым </a:t>
            </a:r>
            <a:r>
              <a:rPr lang="ru-RU" sz="2400" b="1" u="sng" dirty="0" smtClean="0"/>
              <a:t>последствиям:</a:t>
            </a:r>
          </a:p>
          <a:p>
            <a:r>
              <a:rPr lang="ru-RU" sz="2400" dirty="0" smtClean="0"/>
              <a:t>нарушения </a:t>
            </a:r>
            <a:r>
              <a:rPr lang="ru-RU" sz="2400" dirty="0"/>
              <a:t>полового </a:t>
            </a:r>
            <a:r>
              <a:rPr lang="ru-RU" sz="2400" dirty="0" smtClean="0"/>
              <a:t>созревания </a:t>
            </a:r>
          </a:p>
          <a:p>
            <a:r>
              <a:rPr lang="ru-RU" sz="2400" dirty="0" smtClean="0"/>
              <a:t>сбой </a:t>
            </a:r>
            <a:r>
              <a:rPr lang="ru-RU" sz="2400" dirty="0"/>
              <a:t>менструального </a:t>
            </a:r>
            <a:r>
              <a:rPr lang="ru-RU" sz="2400" dirty="0" smtClean="0"/>
              <a:t>цикла </a:t>
            </a:r>
          </a:p>
          <a:p>
            <a:r>
              <a:rPr lang="ru-RU" sz="2400" dirty="0" smtClean="0"/>
              <a:t>проблемы </a:t>
            </a:r>
            <a:r>
              <a:rPr lang="ru-RU" sz="2400" dirty="0"/>
              <a:t>с кожей и </a:t>
            </a:r>
            <a:r>
              <a:rPr lang="ru-RU" sz="2400" dirty="0" smtClean="0"/>
              <a:t>волосами </a:t>
            </a:r>
          </a:p>
          <a:p>
            <a:r>
              <a:rPr lang="ru-RU" sz="2400" dirty="0" smtClean="0"/>
              <a:t>депрессия </a:t>
            </a:r>
          </a:p>
          <a:p>
            <a:r>
              <a:rPr lang="ru-RU" sz="2400" dirty="0" smtClean="0"/>
              <a:t>паранойя </a:t>
            </a:r>
          </a:p>
          <a:p>
            <a:r>
              <a:rPr lang="ru-RU" sz="2400" dirty="0" smtClean="0"/>
              <a:t>приступы </a:t>
            </a:r>
            <a:r>
              <a:rPr lang="ru-RU" sz="2400" dirty="0"/>
              <a:t>немотивированной агрессии. </a:t>
            </a:r>
            <a:endParaRPr lang="ru-RU" sz="2400" dirty="0" smtClean="0"/>
          </a:p>
          <a:p>
            <a:pPr marL="0" indent="0">
              <a:buNone/>
            </a:pPr>
            <a:r>
              <a:rPr lang="ru-RU" sz="2000" dirty="0" smtClean="0"/>
              <a:t>Данные </a:t>
            </a:r>
            <a:r>
              <a:rPr lang="ru-RU" sz="2000" dirty="0"/>
              <a:t>получены по результатам ежегодного исследования опасного поведения подростков, которое спонсируется федеральным правительством и осуществляется специалистами ряда американских университетов</a:t>
            </a:r>
          </a:p>
        </p:txBody>
      </p:sp>
    </p:spTree>
    <p:extLst>
      <p:ext uri="{BB962C8B-B14F-4D97-AF65-F5344CB8AC3E}">
        <p14:creationId xmlns:p14="http://schemas.microsoft.com/office/powerpoint/2010/main" xmlns="" val="141357764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425" y="193183"/>
            <a:ext cx="11784169" cy="5848179"/>
          </a:xfrm>
        </p:spPr>
        <p:txBody>
          <a:bodyPr>
            <a:noAutofit/>
          </a:bodyPr>
          <a:lstStyle/>
          <a:p>
            <a:r>
              <a:rPr lang="ru-RU" sz="2400" dirty="0"/>
              <a:t>За последнее время доля молодежи, занимающейся физической культурой и спортом, значительно увеличилась, и одновременно </a:t>
            </a:r>
            <a:r>
              <a:rPr lang="ru-RU" sz="2400" b="1" u="sng" dirty="0"/>
              <a:t>участились</a:t>
            </a:r>
            <a:r>
              <a:rPr lang="ru-RU" sz="2400" dirty="0"/>
              <a:t> случаи применения </a:t>
            </a:r>
            <a:r>
              <a:rPr lang="ru-RU" sz="2400" b="1" u="sng" dirty="0"/>
              <a:t>допинговых средств</a:t>
            </a:r>
            <a:r>
              <a:rPr lang="ru-RU" sz="2400" dirty="0"/>
              <a:t> в детском и молодежном спорте. </a:t>
            </a:r>
            <a:endParaRPr lang="ru-RU" sz="2400" dirty="0" smtClean="0"/>
          </a:p>
          <a:p>
            <a:pPr marL="0" indent="0">
              <a:buNone/>
            </a:pPr>
            <a:endParaRPr lang="ru-RU" sz="3200" b="1" dirty="0" smtClean="0"/>
          </a:p>
          <a:p>
            <a:pPr marL="0" indent="0">
              <a:buNone/>
            </a:pPr>
            <a:r>
              <a:rPr lang="ru-RU" sz="3200" b="1" dirty="0" smtClean="0"/>
              <a:t>Юных </a:t>
            </a:r>
            <a:r>
              <a:rPr lang="ru-RU" sz="3200" b="1" dirty="0"/>
              <a:t>спортсменов проверяют в соответствии с Международным стандартом для тестирования ВАДА так же, как и взрослых </a:t>
            </a:r>
            <a:r>
              <a:rPr lang="ru-RU" sz="3200" b="1" dirty="0" smtClean="0"/>
              <a:t>спортсменов!!!</a:t>
            </a:r>
          </a:p>
          <a:p>
            <a:pPr marL="0" indent="0">
              <a:buNone/>
            </a:pPr>
            <a:endParaRPr lang="ru-RU" sz="3200" b="1" dirty="0" smtClean="0"/>
          </a:p>
          <a:p>
            <a:r>
              <a:rPr lang="ru-RU" sz="2400" dirty="0" smtClean="0"/>
              <a:t>Единственное </a:t>
            </a:r>
            <a:r>
              <a:rPr lang="ru-RU" sz="2400" dirty="0"/>
              <a:t>дополнение к процедуре – </a:t>
            </a:r>
            <a:r>
              <a:rPr lang="ru-RU" sz="2400" b="1" u="sng" dirty="0"/>
              <a:t>обязательное присутствие совершеннолетнего представителя несовершеннолетнего </a:t>
            </a:r>
            <a:r>
              <a:rPr lang="ru-RU" sz="2400" b="1" u="sng" smtClean="0"/>
              <a:t>спортсмена!!! </a:t>
            </a:r>
            <a:endParaRPr lang="ru-RU" sz="2400" b="1" u="sng" dirty="0" smtClean="0"/>
          </a:p>
          <a:p>
            <a:r>
              <a:rPr lang="ru-RU" sz="2400" dirty="0" smtClean="0"/>
              <a:t>Если </a:t>
            </a:r>
            <a:r>
              <a:rPr lang="ru-RU" sz="2400" dirty="0"/>
              <a:t>же он </a:t>
            </a:r>
            <a:r>
              <a:rPr lang="ru-RU" sz="2400" b="1" u="sng" dirty="0"/>
              <a:t>отказывается</a:t>
            </a:r>
            <a:r>
              <a:rPr lang="ru-RU" sz="2400" dirty="0"/>
              <a:t> от присутствия </a:t>
            </a:r>
            <a:r>
              <a:rPr lang="ru-RU" sz="2400" b="1" u="sng" dirty="0"/>
              <a:t>своего представителя </a:t>
            </a:r>
            <a:r>
              <a:rPr lang="ru-RU" sz="2400" dirty="0"/>
              <a:t>при проведении процедуры сбора проб, то этот факт обязательно заносят в протокол допинг - контроля, хотя </a:t>
            </a:r>
            <a:r>
              <a:rPr lang="ru-RU" sz="2400" b="1" u="sng" dirty="0"/>
              <a:t>результаты</a:t>
            </a:r>
            <a:r>
              <a:rPr lang="ru-RU" sz="2400" dirty="0"/>
              <a:t> тестирования при этом </a:t>
            </a:r>
            <a:r>
              <a:rPr lang="ru-RU" sz="2400" b="1" u="sng" dirty="0"/>
              <a:t>не считаются недействительными.</a:t>
            </a:r>
          </a:p>
        </p:txBody>
      </p:sp>
    </p:spTree>
    <p:extLst>
      <p:ext uri="{BB962C8B-B14F-4D97-AF65-F5344CB8AC3E}">
        <p14:creationId xmlns:p14="http://schemas.microsoft.com/office/powerpoint/2010/main" xmlns="" val="3708537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300" y="342900"/>
            <a:ext cx="9032702" cy="825500"/>
          </a:xfrm>
        </p:spPr>
        <p:txBody>
          <a:bodyPr/>
          <a:lstStyle/>
          <a:p>
            <a:r>
              <a:rPr lang="ru-RU" b="1" dirty="0" smtClean="0"/>
              <a:t>Бета-блокаторы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300" y="1168401"/>
            <a:ext cx="11277600" cy="4872962"/>
          </a:xfrm>
        </p:spPr>
        <p:txBody>
          <a:bodyPr>
            <a:noAutofit/>
          </a:bodyPr>
          <a:lstStyle/>
          <a:p>
            <a:r>
              <a:rPr lang="ru-RU" sz="2800" b="1" u="sng" dirty="0"/>
              <a:t>Бета-блокаторы</a:t>
            </a:r>
            <a:r>
              <a:rPr lang="ru-RU" sz="2800" dirty="0"/>
              <a:t> (</a:t>
            </a:r>
            <a:r>
              <a:rPr lang="ru-RU" sz="2800" dirty="0" err="1"/>
              <a:t>анапримин</a:t>
            </a:r>
            <a:r>
              <a:rPr lang="ru-RU" sz="2800" dirty="0"/>
              <a:t> (</a:t>
            </a:r>
            <a:r>
              <a:rPr lang="ru-RU" sz="2800" dirty="0" err="1"/>
              <a:t>пропранолол</a:t>
            </a:r>
            <a:r>
              <a:rPr lang="ru-RU" sz="2800" dirty="0"/>
              <a:t>), </a:t>
            </a:r>
            <a:r>
              <a:rPr lang="ru-RU" sz="2800" dirty="0" err="1"/>
              <a:t>окспренолол</a:t>
            </a:r>
            <a:r>
              <a:rPr lang="ru-RU" sz="2800" dirty="0"/>
              <a:t>, </a:t>
            </a:r>
            <a:r>
              <a:rPr lang="ru-RU" sz="2800" dirty="0" err="1"/>
              <a:t>надолол</a:t>
            </a:r>
            <a:r>
              <a:rPr lang="ru-RU" sz="2800" dirty="0"/>
              <a:t>, </a:t>
            </a:r>
            <a:r>
              <a:rPr lang="ru-RU" sz="2800" dirty="0" err="1"/>
              <a:t>атенолол</a:t>
            </a:r>
            <a:r>
              <a:rPr lang="ru-RU" sz="2800" dirty="0"/>
              <a:t> и др.). </a:t>
            </a:r>
            <a:endParaRPr lang="ru-RU" sz="2800" dirty="0" smtClean="0"/>
          </a:p>
          <a:p>
            <a:r>
              <a:rPr lang="ru-RU" sz="2800" dirty="0" smtClean="0"/>
              <a:t>Группа </a:t>
            </a:r>
            <a:r>
              <a:rPr lang="ru-RU" sz="2800" dirty="0"/>
              <a:t>препаратов, действующая на так называемые </a:t>
            </a:r>
            <a:r>
              <a:rPr lang="ru-RU" sz="2800" dirty="0" err="1"/>
              <a:t>бетарецепторы</a:t>
            </a:r>
            <a:r>
              <a:rPr lang="ru-RU" sz="2800" dirty="0"/>
              <a:t>. </a:t>
            </a:r>
            <a:endParaRPr lang="ru-RU" sz="2800" dirty="0" smtClean="0"/>
          </a:p>
          <a:p>
            <a:r>
              <a:rPr lang="ru-RU" sz="2800" dirty="0" smtClean="0"/>
              <a:t>В </a:t>
            </a:r>
            <a:r>
              <a:rPr lang="ru-RU" sz="2800" dirty="0"/>
              <a:t>результате применения </a:t>
            </a:r>
            <a:r>
              <a:rPr lang="ru-RU" sz="2800" b="1" u="sng" dirty="0"/>
              <a:t>снижается частота сердечных сокращений и вызывается антиаритмический эффект. </a:t>
            </a:r>
            <a:endParaRPr lang="ru-RU" sz="2800" b="1" u="sng" dirty="0" smtClean="0"/>
          </a:p>
          <a:p>
            <a:r>
              <a:rPr lang="ru-RU" sz="2800" dirty="0" smtClean="0"/>
              <a:t>Бета-блокаторы </a:t>
            </a:r>
            <a:r>
              <a:rPr lang="ru-RU" sz="2800" dirty="0"/>
              <a:t>используются спортсменами </a:t>
            </a:r>
            <a:r>
              <a:rPr lang="ru-RU" sz="2800" b="1" u="sng" dirty="0"/>
              <a:t>для успокоения и снижения тремора в видах спорта</a:t>
            </a:r>
            <a:r>
              <a:rPr lang="ru-RU" sz="2800" dirty="0"/>
              <a:t>, где нужна точная координация, например в стрельбе из лука, пулевой стрельбе, прыжках в воду.</a:t>
            </a:r>
          </a:p>
        </p:txBody>
      </p:sp>
    </p:spTree>
    <p:extLst>
      <p:ext uri="{BB962C8B-B14F-4D97-AF65-F5344CB8AC3E}">
        <p14:creationId xmlns:p14="http://schemas.microsoft.com/office/powerpoint/2010/main" xmlns="" val="4261125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100" y="355600"/>
            <a:ext cx="9108902" cy="787400"/>
          </a:xfrm>
        </p:spPr>
        <p:txBody>
          <a:bodyPr/>
          <a:lstStyle/>
          <a:p>
            <a:r>
              <a:rPr lang="ru-RU" b="1" dirty="0" smtClean="0"/>
              <a:t>Диуретики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5100" y="1028700"/>
            <a:ext cx="10985500" cy="5473699"/>
          </a:xfrm>
        </p:spPr>
        <p:txBody>
          <a:bodyPr>
            <a:noAutofit/>
          </a:bodyPr>
          <a:lstStyle/>
          <a:p>
            <a:r>
              <a:rPr lang="ru-RU" sz="2800" b="1" u="sng" dirty="0"/>
              <a:t>Диуретики </a:t>
            </a:r>
            <a:r>
              <a:rPr lang="ru-RU" sz="2800" dirty="0"/>
              <a:t>(мочегонные препараты). </a:t>
            </a:r>
            <a:endParaRPr lang="ru-RU" sz="2800" dirty="0" smtClean="0"/>
          </a:p>
          <a:p>
            <a:r>
              <a:rPr lang="ru-RU" sz="2800" dirty="0" smtClean="0"/>
              <a:t>В </a:t>
            </a:r>
            <a:r>
              <a:rPr lang="ru-RU" sz="2800" dirty="0"/>
              <a:t>некоторых видах спорта, диуретики используются для </a:t>
            </a:r>
            <a:r>
              <a:rPr lang="ru-RU" sz="2800" b="1" u="sng" dirty="0"/>
              <a:t>быстрой сгонки веса. </a:t>
            </a:r>
            <a:endParaRPr lang="ru-RU" sz="2800" b="1" u="sng" dirty="0" smtClean="0"/>
          </a:p>
          <a:p>
            <a:r>
              <a:rPr lang="ru-RU" sz="2800" dirty="0" smtClean="0"/>
              <a:t>В </a:t>
            </a:r>
            <a:r>
              <a:rPr lang="ru-RU" sz="2800" dirty="0"/>
              <a:t>бодибилдинге диуретики применяют для </a:t>
            </a:r>
            <a:r>
              <a:rPr lang="ru-RU" sz="2800" b="1" u="sng" dirty="0"/>
              <a:t>улучшения рельефности мышц. </a:t>
            </a:r>
            <a:endParaRPr lang="ru-RU" sz="2800" b="1" u="sng" dirty="0" smtClean="0"/>
          </a:p>
          <a:p>
            <a:r>
              <a:rPr lang="ru-RU" sz="2800" dirty="0" smtClean="0"/>
              <a:t>Помимо </a:t>
            </a:r>
            <a:r>
              <a:rPr lang="ru-RU" sz="2800" dirty="0"/>
              <a:t>всего, мочегонные препараты применяются часто для того, чтобы </a:t>
            </a:r>
            <a:r>
              <a:rPr lang="ru-RU" sz="2800" b="1" u="sng" dirty="0"/>
              <a:t>снизить концентрацию в моче других запрещенных препаратов. </a:t>
            </a:r>
            <a:endParaRPr lang="ru-RU" sz="2800" b="1" u="sng" dirty="0" smtClean="0"/>
          </a:p>
          <a:p>
            <a:r>
              <a:rPr lang="ru-RU" sz="2800" dirty="0" smtClean="0"/>
              <a:t>Эта </a:t>
            </a:r>
            <a:r>
              <a:rPr lang="ru-RU" sz="2800" dirty="0"/>
              <a:t>процедура направлена на </a:t>
            </a:r>
            <a:r>
              <a:rPr lang="ru-RU" sz="2800" b="1" u="sng" dirty="0"/>
              <a:t>сокрытие присутствия в организме допингов</a:t>
            </a:r>
            <a:r>
              <a:rPr lang="ru-RU" sz="2800" dirty="0"/>
              <a:t> и потому, естественно, запрещена.</a:t>
            </a:r>
          </a:p>
        </p:txBody>
      </p:sp>
    </p:spTree>
    <p:extLst>
      <p:ext uri="{BB962C8B-B14F-4D97-AF65-F5344CB8AC3E}">
        <p14:creationId xmlns:p14="http://schemas.microsoft.com/office/powerpoint/2010/main" xmlns="" val="292775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Кровяной допинг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9834" y="1574801"/>
            <a:ext cx="10333566" cy="4441162"/>
          </a:xfrm>
        </p:spPr>
        <p:txBody>
          <a:bodyPr>
            <a:normAutofit/>
          </a:bodyPr>
          <a:lstStyle/>
          <a:p>
            <a:r>
              <a:rPr lang="ru-RU" sz="4000" b="1" u="sng" dirty="0"/>
              <a:t>Кровяной допинг </a:t>
            </a:r>
            <a:r>
              <a:rPr lang="ru-RU" sz="4000" dirty="0"/>
              <a:t>(забор крови у спортсмена за определенный срок до соревнований и вливание ее обратно непосредственно перед стартом). </a:t>
            </a:r>
          </a:p>
        </p:txBody>
      </p:sp>
    </p:spTree>
    <p:extLst>
      <p:ext uri="{BB962C8B-B14F-4D97-AF65-F5344CB8AC3E}">
        <p14:creationId xmlns:p14="http://schemas.microsoft.com/office/powerpoint/2010/main" xmlns="" val="109059197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216CB7EAD73364A8C08FF5BEECD6A59" ma:contentTypeVersion="0" ma:contentTypeDescription="Создание документа." ma:contentTypeScope="" ma:versionID="b693fa730db6f2d4e0692dd5da85b6a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8905B76-D344-4F22-9C96-3A6F1E1F4F80}"/>
</file>

<file path=customXml/itemProps2.xml><?xml version="1.0" encoding="utf-8"?>
<ds:datastoreItem xmlns:ds="http://schemas.openxmlformats.org/officeDocument/2006/customXml" ds:itemID="{ACFD001D-88CC-42CF-A215-6D626B3FC341}"/>
</file>

<file path=customXml/itemProps3.xml><?xml version="1.0" encoding="utf-8"?>
<ds:datastoreItem xmlns:ds="http://schemas.openxmlformats.org/officeDocument/2006/customXml" ds:itemID="{6327FC4D-8E9F-4EF7-830F-93520E3B852C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181</TotalTime>
  <Words>4079</Words>
  <Application>Microsoft Office PowerPoint</Application>
  <PresentationFormat>Произвольный</PresentationFormat>
  <Paragraphs>281</Paragraphs>
  <Slides>62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62</vt:i4>
      </vt:variant>
    </vt:vector>
  </HeadingPairs>
  <TitlesOfParts>
    <vt:vector size="63" baseType="lpstr">
      <vt:lpstr>Грань</vt:lpstr>
      <vt:lpstr>Тема 3. Опасность применения допинга </vt:lpstr>
      <vt:lpstr>1. Характеристика запрещенных в спорте веществ и методов  </vt:lpstr>
      <vt:lpstr>Слайд 3</vt:lpstr>
      <vt:lpstr>Стимуляторы</vt:lpstr>
      <vt:lpstr>Наркотики</vt:lpstr>
      <vt:lpstr>Анаболические стероиды</vt:lpstr>
      <vt:lpstr>Бета-блокаторы</vt:lpstr>
      <vt:lpstr>Диуретики</vt:lpstr>
      <vt:lpstr>Кровяной допинг</vt:lpstr>
      <vt:lpstr>Фармакологические, химические и механические манипуляции с биологическими жидкостями</vt:lpstr>
      <vt:lpstr>Слайд 11</vt:lpstr>
      <vt:lpstr>Слайд 12</vt:lpstr>
      <vt:lpstr>Слайд 13</vt:lpstr>
      <vt:lpstr>Слайд 14</vt:lpstr>
      <vt:lpstr>Слайд 15</vt:lpstr>
      <vt:lpstr>Стимуляторы</vt:lpstr>
      <vt:lpstr>Наркотики</vt:lpstr>
      <vt:lpstr>Бета-блокаторы</vt:lpstr>
      <vt:lpstr>Анаболические стероиды</vt:lpstr>
      <vt:lpstr>Слайд 20</vt:lpstr>
      <vt:lpstr>Слайд 21</vt:lpstr>
      <vt:lpstr>Слайд 22</vt:lpstr>
      <vt:lpstr>Патология печени и желчевыводящих путей.</vt:lpstr>
      <vt:lpstr>Влияние на мочеполовую систему</vt:lpstr>
      <vt:lpstr>Эндокринная система</vt:lpstr>
      <vt:lpstr>Слайд 26</vt:lpstr>
      <vt:lpstr>Слайд 27</vt:lpstr>
      <vt:lpstr>Нарушения функций щитовидной железы и желудочно-кишечного тракта </vt:lpstr>
      <vt:lpstr>Психические нарушения </vt:lpstr>
      <vt:lpstr>Влияние на сердечно-сосудистую систему</vt:lpstr>
      <vt:lpstr>Побочные эффекты действия анаболических стероидов</vt:lpstr>
      <vt:lpstr>Побочные эффекты действия анаболических стероидов у детей и подростков </vt:lpstr>
      <vt:lpstr>Побочные эффекты действия диуретиков</vt:lpstr>
      <vt:lpstr>Слайд 34</vt:lpstr>
      <vt:lpstr>Кровяной допинг</vt:lpstr>
      <vt:lpstr>Искусственные переносчики кислорода </vt:lpstr>
      <vt:lpstr>Почему искусственные переносчики кислорода запрещены?</vt:lpstr>
      <vt:lpstr>Заменители плазмы </vt:lpstr>
      <vt:lpstr>Генный допинг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  <vt:lpstr>Слайд 50</vt:lpstr>
      <vt:lpstr>Слайд 51</vt:lpstr>
      <vt:lpstr>Слайд 52</vt:lpstr>
      <vt:lpstr>Слайд 53</vt:lpstr>
      <vt:lpstr>Слайд 54</vt:lpstr>
      <vt:lpstr>Слайд 55</vt:lpstr>
      <vt:lpstr>Слайд 56</vt:lpstr>
      <vt:lpstr>Слайд 57</vt:lpstr>
      <vt:lpstr>Слайд 58</vt:lpstr>
      <vt:lpstr>Слайд 59</vt:lpstr>
      <vt:lpstr>Слайд 60</vt:lpstr>
      <vt:lpstr>Слайд 61</vt:lpstr>
      <vt:lpstr>Слайд 62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Характеристика запрещенных в спорте веществ и методов </dc:title>
  <dc:creator>Андрей</dc:creator>
  <cp:lastModifiedBy>user</cp:lastModifiedBy>
  <cp:revision>21</cp:revision>
  <dcterms:created xsi:type="dcterms:W3CDTF">2019-09-04T09:45:24Z</dcterms:created>
  <dcterms:modified xsi:type="dcterms:W3CDTF">2025-01-16T09:50:18Z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0x0101004216CB7EAD73364A8C08FF5BEECD6A59</vt:lpwstr>
  </property>
</Properties>
</file>